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 id="2147483668" r:id="rId3"/>
    <p:sldMasterId id="2147483669" r:id="rId4"/>
    <p:sldMasterId id="2147483670" r:id="rId5"/>
    <p:sldMasterId id="2147483671" r:id="rId6"/>
    <p:sldMasterId id="2147483672" r:id="rId7"/>
    <p:sldMasterId id="2147483673" r:id="rId8"/>
    <p:sldMasterId id="2147483674" r:id="rId9"/>
    <p:sldMasterId id="2147483675" r:id="rId10"/>
    <p:sldMasterId id="2147483676" r:id="rId11"/>
    <p:sldMasterId id="2147483677" r:id="rId12"/>
    <p:sldMasterId id="2147483678" r:id="rId13"/>
  </p:sldMasterIdLst>
  <p:notesMasterIdLst>
    <p:notesMasterId r:id="rId46"/>
  </p:notesMasterIdLst>
  <p:sldIdLst>
    <p:sldId id="256" r:id="rId14"/>
    <p:sldId id="287" r:id="rId15"/>
    <p:sldId id="257" r:id="rId16"/>
    <p:sldId id="258" r:id="rId17"/>
    <p:sldId id="259" r:id="rId18"/>
    <p:sldId id="260" r:id="rId19"/>
    <p:sldId id="261"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4" r:id="rId36"/>
    <p:sldId id="281" r:id="rId37"/>
    <p:sldId id="282" r:id="rId38"/>
    <p:sldId id="283" r:id="rId39"/>
    <p:sldId id="262" r:id="rId40"/>
    <p:sldId id="263" r:id="rId41"/>
    <p:sldId id="264" r:id="rId42"/>
    <p:sldId id="265" r:id="rId43"/>
    <p:sldId id="285" r:id="rId44"/>
    <p:sldId id="286"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i Cole" initials="SC" lastIdx="5" clrIdx="0"/>
  <p:cmAuthor id="1" name="Jason Zimba" initials="JZ" lastIdx="13" clrIdx="1"/>
  <p:cmAuthor id="2" name="Laura Stephens" initials="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E97C6-EC2C-49BD-979F-EE1B2292A954}">
  <a:tblStyle styleId="{BCCE97C6-EC2C-49BD-979F-EE1B2292A95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364" autoAdjust="0"/>
  </p:normalViewPr>
  <p:slideViewPr>
    <p:cSldViewPr snapToGrid="0">
      <p:cViewPr varScale="1">
        <p:scale>
          <a:sx n="49" d="100"/>
          <a:sy n="49" d="100"/>
        </p:scale>
        <p:origin x="1806" y="48"/>
      </p:cViewPr>
      <p:guideLst>
        <p:guide orient="horz" pos="2160"/>
        <p:guide pos="2880"/>
      </p:guideLst>
    </p:cSldViewPr>
  </p:slideViewPr>
  <p:notesTextViewPr>
    <p:cViewPr>
      <p:scale>
        <a:sx n="1" d="1"/>
        <a:sy n="1" d="1"/>
      </p:scale>
      <p:origin x="0" y="0"/>
    </p:cViewPr>
  </p:notesTextViewPr>
  <p:notesViewPr>
    <p:cSldViewPr snapToGrid="0">
      <p:cViewPr varScale="1">
        <p:scale>
          <a:sx n="47" d="100"/>
          <a:sy n="47" d="100"/>
        </p:scale>
        <p:origin x="11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344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a:solidFill>
                  <a:schemeClr val="tx1"/>
                </a:solidFill>
                <a:effectLst/>
                <a:latin typeface="Calibri"/>
                <a:ea typeface="Calibri"/>
                <a:cs typeface="Calibri"/>
                <a:sym typeface="Calibri"/>
              </a:rPr>
              <a:t>This module was last updated on January 2017.</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college-and-career ready standards.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goal of this module is to provide guidance on grade 8 item development and alignment, highlighting the Council of Chief State School Officers Criteria for High-Quality Assessments and the collective experiences of the assessment consortia and individual states throughout their multi-year assessment design processes.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8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8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4/9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standard has</a:t>
            </a:r>
            <a:r>
              <a:rPr lang="en-US" sz="1200" b="0" i="0" u="none" strike="noStrike" cap="none" baseline="0" dirty="0">
                <a:solidFill>
                  <a:schemeClr val="dk1"/>
                </a:solidFill>
                <a:latin typeface="Calibri"/>
                <a:ea typeface="Calibri"/>
                <a:cs typeface="Calibri"/>
                <a:sym typeface="Calibri"/>
              </a:rPr>
              <a:t> both conceptual and procedural components. This item is specifically targeting the straightforward procedural part of the standard highlighted in green.</a:t>
            </a:r>
            <a:endParaRPr lang="en-US"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22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8</a:t>
            </a:r>
            <a:r>
              <a:rPr lang="en-US" sz="1200" b="0" i="1" u="none" strike="noStrike" kern="1200" cap="none" baseline="0"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Claim 4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err="1">
                <a:solidFill>
                  <a:schemeClr val="dk1"/>
                </a:solidFill>
                <a:latin typeface="Calibri"/>
                <a:ea typeface="Calibri"/>
                <a:cs typeface="Calibri"/>
                <a:sym typeface="Calibri"/>
              </a:rPr>
              <a:t>n</a:t>
            </a:r>
            <a:r>
              <a:rPr lang="en-US" sz="1200" b="0" i="0" u="none" strike="noStrike" cap="none" dirty="0">
                <a:solidFill>
                  <a:schemeClr val="dk1"/>
                </a:solidFill>
                <a:latin typeface="Calibri"/>
                <a:ea typeface="Calibri"/>
                <a:cs typeface="Calibri"/>
                <a:sym typeface="Calibri"/>
              </a:rPr>
              <a:t>=1.75; </a:t>
            </a:r>
            <a:r>
              <a:rPr lang="en-US" sz="1200" b="0" i="0" u="none" strike="noStrike" cap="none" dirty="0" err="1">
                <a:solidFill>
                  <a:schemeClr val="dk1"/>
                </a:solidFill>
                <a:latin typeface="Calibri"/>
                <a:ea typeface="Calibri"/>
                <a:cs typeface="Calibri"/>
                <a:sym typeface="Calibri"/>
              </a:rPr>
              <a:t>p</a:t>
            </a:r>
            <a:r>
              <a:rPr lang="en-US" sz="1200" b="0" i="0" u="none" strike="noStrike" cap="none" dirty="0">
                <a:solidFill>
                  <a:schemeClr val="dk1"/>
                </a:solidFill>
                <a:latin typeface="Calibri"/>
                <a:ea typeface="Calibri"/>
                <a:cs typeface="Calibri"/>
                <a:sym typeface="Calibri"/>
              </a:rPr>
              <a:t>=185</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a:t>
            </a:r>
            <a:r>
              <a:rPr lang="en-US" sz="1200" b="0" i="0" u="none" strike="noStrike" cap="none" baseline="0" dirty="0">
                <a:solidFill>
                  <a:schemeClr val="dk1"/>
                </a:solidFill>
                <a:latin typeface="Calibri"/>
                <a:ea typeface="Calibri"/>
                <a:cs typeface="Calibri"/>
                <a:sym typeface="Calibri"/>
              </a:rPr>
              <a:t> grade 8, students use functions to model relationships between quantities, which makes this cluster (8.F.B) one that has a primary focus on application problems. This item targets the application aspect of rigor asking students to carefully consider the definition of the variables given and how they relate to the other quantities defined by the problem. </a:t>
            </a:r>
            <a:endParaRPr lang="en-US" sz="1200" b="0" i="0" u="none" strike="noStrike" cap="none" dirty="0">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22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Content limits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905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3.</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err="1">
                <a:solidFill>
                  <a:schemeClr val="dk1"/>
                </a:solidFill>
                <a:latin typeface="Calibri"/>
                <a:ea typeface="Calibri"/>
                <a:cs typeface="Calibri"/>
                <a:sym typeface="Calibri"/>
              </a:rPr>
              <a:t>T(d</a:t>
            </a:r>
            <a:r>
              <a:rPr lang="en-US" sz="1200" b="0" i="0" u="none" strike="noStrike" cap="none" dirty="0">
                <a:solidFill>
                  <a:schemeClr val="dk1"/>
                </a:solidFill>
                <a:latin typeface="Calibri"/>
                <a:ea typeface="Calibri"/>
                <a:cs typeface="Calibri"/>
                <a:sym typeface="Calibri"/>
              </a:rPr>
              <a:t>)=30+2(d-1); </a:t>
            </a:r>
            <a:r>
              <a:rPr lang="en-US" sz="1200" b="0" i="0" u="none" strike="noStrike" cap="none" dirty="0" err="1">
                <a:solidFill>
                  <a:schemeClr val="dk1"/>
                </a:solidFill>
                <a:latin typeface="Calibri"/>
                <a:ea typeface="Calibri"/>
                <a:cs typeface="Calibri"/>
                <a:sym typeface="Calibri"/>
              </a:rPr>
              <a:t>t</a:t>
            </a:r>
            <a:r>
              <a:rPr lang="en-US" sz="1200" b="0" i="0" u="none" strike="noStrike" cap="none" dirty="0">
                <a:solidFill>
                  <a:schemeClr val="dk1"/>
                </a:solidFill>
                <a:latin typeface="Calibri"/>
                <a:ea typeface="Calibri"/>
                <a:cs typeface="Calibri"/>
                <a:sym typeface="Calibri"/>
              </a:rPr>
              <a:t>=30+2(d-1)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3?</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footnote in the grade 8 standards reads “</a:t>
            </a:r>
            <a:r>
              <a:rPr lang="en-US" sz="1200" b="0" i="0" u="none" strike="noStrike" kern="1200" cap="none" baseline="30000" dirty="0">
                <a:solidFill>
                  <a:schemeClr val="dk1"/>
                </a:solidFill>
                <a:latin typeface="Calibri"/>
                <a:ea typeface="Calibri"/>
                <a:cs typeface="Calibri"/>
                <a:sym typeface="Calibri"/>
              </a:rPr>
              <a:t>1</a:t>
            </a:r>
            <a:r>
              <a:rPr lang="en-US" sz="1200" b="0" i="0" u="none" strike="noStrike" kern="1200" cap="none" dirty="0">
                <a:solidFill>
                  <a:schemeClr val="dk1"/>
                </a:solidFill>
                <a:latin typeface="Calibri"/>
                <a:ea typeface="Calibri"/>
                <a:cs typeface="Calibri"/>
                <a:sym typeface="Calibri"/>
              </a:rPr>
              <a:t>Function notation is not required in Grade 8.”</a:t>
            </a:r>
            <a:r>
              <a:rPr lang="en-US" sz="1200" b="0" i="0" u="none" strike="noStrike" kern="1200" cap="none" baseline="0" dirty="0">
                <a:solidFill>
                  <a:schemeClr val="dk1"/>
                </a:solidFill>
                <a:latin typeface="Calibri"/>
                <a:ea typeface="Calibri"/>
                <a:cs typeface="Calibri"/>
                <a:sym typeface="Calibri"/>
              </a:rPr>
              <a:t> Assessment developers should be sensitive to this footnote and avoid using items that require students to use or understand function notation. </a:t>
            </a:r>
            <a:endParaRPr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150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Covering the “breadth” of a standard has often meant attending to every noun, verb, and strategy articulated in the standard and breaking it down into very fine-grained, measurable outcomes. So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how they learned it; therefore, we want the items to measure the core desired outcome of the standard, not merely emphasize the choice of strategy.</a:t>
            </a: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254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8 EOY Test. Available from https://prc.parcconline.org/assessments/parcc-released-items; accessed April 2016.</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8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4.</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-1.4;</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4, number</a:t>
            </a:r>
            <a:r>
              <a:rPr lang="en-US" sz="1200" b="0" i="0" u="none" strike="noStrike" cap="none" baseline="0" dirty="0">
                <a:solidFill>
                  <a:schemeClr val="dk1"/>
                </a:solidFill>
                <a:latin typeface="Calibri"/>
                <a:ea typeface="Calibri"/>
                <a:cs typeface="Calibri"/>
                <a:sym typeface="Calibri"/>
              </a:rPr>
              <a:t> not equal to 2</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4?</a:t>
            </a:r>
          </a:p>
          <a:p>
            <a:r>
              <a:rPr lang="en-US" sz="1200" b="0" i="0" u="none" strike="noStrike" cap="none" dirty="0">
                <a:solidFill>
                  <a:schemeClr val="dk1"/>
                </a:solidFill>
                <a:latin typeface="Calibri"/>
                <a:ea typeface="Calibri"/>
                <a:cs typeface="Calibri"/>
                <a:sym typeface="Calibri"/>
              </a:rPr>
              <a:t>Note </a:t>
            </a:r>
            <a:r>
              <a:rPr lang="en-US" sz="1200" b="0" i="0" u="none" strike="noStrike" cap="none" baseline="0" dirty="0">
                <a:solidFill>
                  <a:schemeClr val="dk1"/>
                </a:solidFill>
                <a:latin typeface="Calibri"/>
                <a:ea typeface="Calibri"/>
                <a:cs typeface="Calibri"/>
                <a:sym typeface="Calibri"/>
              </a:rPr>
              <a:t>that these two items come from different sub-standards within 8.EE.C.7, the first aligning directly to 8.EE.C.7b and the second to 8.EE.C.7a. Both items are well aligned to the direct target of those sub-standards under 8.EE.C.7, so here we intend to emphasize how item authors should use the structure of the standards as a signal about what the “central concern” is. We list the overarching 8.EE.C.7 here which is “Solve linear equations in one variable” as a way of pointing out that students in grade 8 should see a variety of items from 8.EE.C.7b and a more limited number from 8.EE.C.7a to fully realize the goal articulated in the higher order structure of the standards. </a:t>
            </a:r>
          </a:p>
          <a:p>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[For reference, the language of those standards: </a:t>
            </a:r>
          </a:p>
          <a:p>
            <a:r>
              <a:rPr lang="en-US" sz="1200" b="0" i="0" u="none" strike="noStrike" kern="1200" cap="none" baseline="0" dirty="0">
                <a:solidFill>
                  <a:schemeClr val="dk1"/>
                </a:solidFill>
                <a:latin typeface="Calibri"/>
                <a:ea typeface="Calibri"/>
                <a:cs typeface="Calibri"/>
                <a:sym typeface="Calibri"/>
              </a:rPr>
              <a:t>a. Give examples of linear equations in one variable with one solution, infinitely many solutions, or no solutions. Show which of these possibilities is the case by successively transforming the given equation into simpler forms, until an equivalent equation of the form </a:t>
            </a:r>
            <a:r>
              <a:rPr lang="en-US" sz="1200" b="0" i="1" u="none" strike="noStrike" kern="1200" cap="none" baseline="0" dirty="0">
                <a:solidFill>
                  <a:schemeClr val="dk1"/>
                </a:solidFill>
                <a:latin typeface="Calibri"/>
                <a:ea typeface="Calibri"/>
                <a:cs typeface="Calibri"/>
                <a:sym typeface="Calibri"/>
              </a:rPr>
              <a:t>x </a:t>
            </a:r>
            <a:r>
              <a:rPr lang="en-US" sz="1200" b="0" i="0" u="none" strike="noStrike" kern="1200" cap="none" baseline="0" dirty="0">
                <a:solidFill>
                  <a:schemeClr val="dk1"/>
                </a:solidFill>
                <a:latin typeface="Calibri"/>
                <a:ea typeface="Calibri"/>
                <a:cs typeface="Calibri"/>
                <a:sym typeface="Calibri"/>
              </a:rPr>
              <a:t>= </a:t>
            </a:r>
            <a:r>
              <a:rPr lang="en-US" sz="1200" b="0" i="1" u="none" strike="noStrike" kern="1200" cap="none" baseline="0" dirty="0">
                <a:solidFill>
                  <a:schemeClr val="dk1"/>
                </a:solidFill>
                <a:latin typeface="Calibri"/>
                <a:ea typeface="Calibri"/>
                <a:cs typeface="Calibri"/>
                <a:sym typeface="Calibri"/>
              </a:rPr>
              <a:t>a</a:t>
            </a:r>
            <a:r>
              <a:rPr lang="en-US" sz="1200" b="0" i="0" u="none" strike="noStrike" kern="1200" cap="none" baseline="0" dirty="0">
                <a:solidFill>
                  <a:schemeClr val="dk1"/>
                </a:solidFill>
                <a:latin typeface="Calibri"/>
                <a:ea typeface="Calibri"/>
                <a:cs typeface="Calibri"/>
                <a:sym typeface="Calibri"/>
              </a:rPr>
              <a:t>, </a:t>
            </a:r>
            <a:r>
              <a:rPr lang="en-US" sz="1200" b="0" i="1" u="none" strike="noStrike" kern="1200" cap="none" baseline="0" dirty="0">
                <a:solidFill>
                  <a:schemeClr val="dk1"/>
                </a:solidFill>
                <a:latin typeface="Calibri"/>
                <a:ea typeface="Calibri"/>
                <a:cs typeface="Calibri"/>
                <a:sym typeface="Calibri"/>
              </a:rPr>
              <a:t>a </a:t>
            </a:r>
            <a:r>
              <a:rPr lang="en-US" sz="1200" b="0" i="0" u="none" strike="noStrike" kern="1200" cap="none" baseline="0" dirty="0">
                <a:solidFill>
                  <a:schemeClr val="dk1"/>
                </a:solidFill>
                <a:latin typeface="Calibri"/>
                <a:ea typeface="Calibri"/>
                <a:cs typeface="Calibri"/>
                <a:sym typeface="Calibri"/>
              </a:rPr>
              <a:t>= </a:t>
            </a:r>
            <a:r>
              <a:rPr lang="en-US" sz="1200" b="0" i="1" u="none" strike="noStrike" kern="1200" cap="none" baseline="0" dirty="0">
                <a:solidFill>
                  <a:schemeClr val="dk1"/>
                </a:solidFill>
                <a:latin typeface="Calibri"/>
                <a:ea typeface="Calibri"/>
                <a:cs typeface="Calibri"/>
                <a:sym typeface="Calibri"/>
              </a:rPr>
              <a:t>a</a:t>
            </a:r>
            <a:r>
              <a:rPr lang="en-US" sz="1200" b="0" i="0" u="none" strike="noStrike" kern="1200" cap="none" baseline="0" dirty="0">
                <a:solidFill>
                  <a:schemeClr val="dk1"/>
                </a:solidFill>
                <a:latin typeface="Calibri"/>
                <a:ea typeface="Calibri"/>
                <a:cs typeface="Calibri"/>
                <a:sym typeface="Calibri"/>
              </a:rPr>
              <a:t>, or </a:t>
            </a:r>
            <a:r>
              <a:rPr lang="en-US" sz="1200" b="0" i="1" u="none" strike="noStrike" kern="1200" cap="none" baseline="0" dirty="0">
                <a:solidFill>
                  <a:schemeClr val="dk1"/>
                </a:solidFill>
                <a:latin typeface="Calibri"/>
                <a:ea typeface="Calibri"/>
                <a:cs typeface="Calibri"/>
                <a:sym typeface="Calibri"/>
              </a:rPr>
              <a:t>a </a:t>
            </a:r>
            <a:r>
              <a:rPr lang="en-US" sz="1200" b="0" i="0" u="none" strike="noStrike" kern="1200" cap="none" baseline="0" dirty="0">
                <a:solidFill>
                  <a:schemeClr val="dk1"/>
                </a:solidFill>
                <a:latin typeface="Calibri"/>
                <a:ea typeface="Calibri"/>
                <a:cs typeface="Calibri"/>
                <a:sym typeface="Calibri"/>
              </a:rPr>
              <a:t>= </a:t>
            </a:r>
            <a:r>
              <a:rPr lang="en-US" sz="1200" b="0" i="1" u="none" strike="noStrike" kern="1200" cap="none" baseline="0" dirty="0">
                <a:solidFill>
                  <a:schemeClr val="dk1"/>
                </a:solidFill>
                <a:latin typeface="Calibri"/>
                <a:ea typeface="Calibri"/>
                <a:cs typeface="Calibri"/>
                <a:sym typeface="Calibri"/>
              </a:rPr>
              <a:t>b </a:t>
            </a:r>
            <a:r>
              <a:rPr lang="en-US" sz="1200" b="0" i="0" u="none" strike="noStrike" kern="1200" cap="none" baseline="0" dirty="0">
                <a:solidFill>
                  <a:schemeClr val="dk1"/>
                </a:solidFill>
                <a:latin typeface="Calibri"/>
                <a:ea typeface="Calibri"/>
                <a:cs typeface="Calibri"/>
                <a:sym typeface="Calibri"/>
              </a:rPr>
              <a:t>results (where </a:t>
            </a:r>
            <a:r>
              <a:rPr lang="en-US" sz="1200" b="0" i="1" u="none" strike="noStrike" kern="1200" cap="none" baseline="0" dirty="0">
                <a:solidFill>
                  <a:schemeClr val="dk1"/>
                </a:solidFill>
                <a:latin typeface="Calibri"/>
                <a:ea typeface="Calibri"/>
                <a:cs typeface="Calibri"/>
                <a:sym typeface="Calibri"/>
              </a:rPr>
              <a:t>a </a:t>
            </a:r>
            <a:r>
              <a:rPr lang="en-US" sz="1200" b="0" i="0" u="none" strike="noStrike" kern="1200" cap="none" baseline="0" dirty="0">
                <a:solidFill>
                  <a:schemeClr val="dk1"/>
                </a:solidFill>
                <a:latin typeface="Calibri"/>
                <a:ea typeface="Calibri"/>
                <a:cs typeface="Calibri"/>
                <a:sym typeface="Calibri"/>
              </a:rPr>
              <a:t>and </a:t>
            </a:r>
            <a:r>
              <a:rPr lang="en-US" sz="1200" b="0" i="1" u="none" strike="noStrike" kern="1200" cap="none" baseline="0" dirty="0">
                <a:solidFill>
                  <a:schemeClr val="dk1"/>
                </a:solidFill>
                <a:latin typeface="Calibri"/>
                <a:ea typeface="Calibri"/>
                <a:cs typeface="Calibri"/>
                <a:sym typeface="Calibri"/>
              </a:rPr>
              <a:t>b </a:t>
            </a:r>
            <a:r>
              <a:rPr lang="en-US" sz="1200" b="0" i="0" u="none" strike="noStrike" kern="1200" cap="none" baseline="0" dirty="0">
                <a:solidFill>
                  <a:schemeClr val="dk1"/>
                </a:solidFill>
                <a:latin typeface="Calibri"/>
                <a:ea typeface="Calibri"/>
                <a:cs typeface="Calibri"/>
                <a:sym typeface="Calibri"/>
              </a:rPr>
              <a:t>are different numbers).</a:t>
            </a:r>
          </a:p>
          <a:p>
            <a:r>
              <a:rPr lang="en-US" sz="1200" b="0" i="0" u="none" strike="noStrike" kern="1200" cap="none" baseline="0" dirty="0">
                <a:solidFill>
                  <a:schemeClr val="dk1"/>
                </a:solidFill>
                <a:latin typeface="Calibri"/>
                <a:ea typeface="Calibri"/>
                <a:cs typeface="Calibri"/>
                <a:sym typeface="Calibri"/>
              </a:rPr>
              <a:t>b. Solve linear equations with rational number coefficients, including equations whose solutions require expanding expressions using the distributive property and collecting like terms. ]</a:t>
            </a:r>
          </a:p>
          <a:p>
            <a:endParaRPr lang="en-US" sz="1200" b="0" i="0" u="none" strike="noStrike" kern="1200"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The central concern principle generally has little to do with quality of items and is more intended to provide direction about quantity to ensure that critical emphases within the standards are well represented in item pools and/or individual student test forms.</a:t>
            </a:r>
            <a:endParaRPr lang="en-US" sz="1200" b="0" i="0" u="none" strike="noStrike" cap="none" dirty="0">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4756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Representations, such as number lines and area models, should be well connected to the mathematics that students are learning and serve an important purpose within the item itself.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7986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EngageNY.org of the New York State Education Department. 2015 Grade 8 Mathematics Test Released Questions. Internet. Available from https://www.engageny.org/resource/released-2015-3-8-ela-and-mathematics-state-test-questions; accessed April 15,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5.</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0" i="0" u="none" strike="noStrike" cap="none" dirty="0">
                <a:solidFill>
                  <a:schemeClr val="dk1"/>
                </a:solidFill>
                <a:latin typeface="Calibri"/>
                <a:ea typeface="Calibri"/>
                <a:cs typeface="Calibri"/>
                <a:sym typeface="Calibri"/>
              </a:rPr>
              <a:t> D</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5?</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In grade</a:t>
            </a:r>
            <a:r>
              <a:rPr lang="en-US" sz="1200" b="0" i="0" u="none" strike="noStrike" cap="none" baseline="0" dirty="0">
                <a:solidFill>
                  <a:schemeClr val="dk1"/>
                </a:solidFill>
                <a:latin typeface="Calibri"/>
                <a:ea typeface="Calibri"/>
                <a:cs typeface="Calibri"/>
                <a:sym typeface="Calibri"/>
              </a:rPr>
              <a:t> 8, students expand on their grade 7 work with proportional relationships to begin to work with graphs that do not go through the origin and to interpret the slope and intercept of such lines. Graphical representations play an important role in this progression, allowing students to connect familiar forms of an equation, like y=</a:t>
            </a:r>
            <a:r>
              <a:rPr lang="en-US" sz="1200" b="0" i="0" u="none" strike="noStrike" cap="none" baseline="0" dirty="0" err="1">
                <a:solidFill>
                  <a:schemeClr val="dk1"/>
                </a:solidFill>
                <a:latin typeface="Calibri"/>
                <a:ea typeface="Calibri"/>
                <a:cs typeface="Calibri"/>
                <a:sym typeface="Calibri"/>
              </a:rPr>
              <a:t>mx+b</a:t>
            </a:r>
            <a:r>
              <a:rPr lang="en-US" sz="1200" b="0" i="0" u="none" strike="noStrike" cap="none" baseline="0" dirty="0">
                <a:solidFill>
                  <a:schemeClr val="dk1"/>
                </a:solidFill>
                <a:latin typeface="Calibri"/>
                <a:ea typeface="Calibri"/>
                <a:cs typeface="Calibri"/>
                <a:sym typeface="Calibri"/>
              </a:rPr>
              <a:t>, to the features of the graph and to the relationship between quantities for a given context. Several standards in grade 8 and beyond explicitly call for graphical representations to be included.</a:t>
            </a:r>
            <a:endParaRPr lang="en-US" sz="12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907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alignment principle covers a range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076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6.</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B</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6?</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item shows a fairly common error behind the strikethrough, describing a graph of two lines as a system of equations without actually showing the equations that the lines represent. The text underneath shows a more mathematically precise way to refer to a graph of two intersecting lines. More broadly speaking, there are plenty of misuses of several terms: equation, expression, function, graph, as well as some of the mathematical notation within some of these areas, like correctly referring to a function such as </a:t>
            </a:r>
            <a:r>
              <a:rPr lang="en-US" sz="1200" b="0" i="0" u="none" strike="noStrike" cap="none" baseline="0" dirty="0" err="1">
                <a:solidFill>
                  <a:schemeClr val="dk1"/>
                </a:solidFill>
                <a:latin typeface="Calibri"/>
                <a:ea typeface="Calibri"/>
                <a:cs typeface="Calibri"/>
                <a:sym typeface="Calibri"/>
              </a:rPr>
              <a:t>f</a:t>
            </a:r>
            <a:r>
              <a:rPr lang="en-US" sz="1200" b="0" i="0" u="none" strike="noStrike" cap="none" baseline="0" dirty="0">
                <a:solidFill>
                  <a:schemeClr val="dk1"/>
                </a:solidFill>
                <a:latin typeface="Calibri"/>
                <a:ea typeface="Calibri"/>
                <a:cs typeface="Calibri"/>
                <a:sym typeface="Calibri"/>
              </a:rPr>
              <a:t>, its output </a:t>
            </a:r>
            <a:r>
              <a:rPr lang="en-US" sz="1200" b="0" i="0" u="none" strike="noStrike" cap="none" baseline="0" dirty="0" err="1">
                <a:solidFill>
                  <a:schemeClr val="dk1"/>
                </a:solidFill>
                <a:latin typeface="Calibri"/>
                <a:ea typeface="Calibri"/>
                <a:cs typeface="Calibri"/>
                <a:sym typeface="Calibri"/>
              </a:rPr>
              <a:t>f(x</a:t>
            </a:r>
            <a:r>
              <a:rPr lang="en-US" sz="1200" b="0" i="0" u="none" strike="noStrike" cap="none" baseline="0" dirty="0">
                <a:solidFill>
                  <a:schemeClr val="dk1"/>
                </a:solidFill>
                <a:latin typeface="Calibri"/>
                <a:ea typeface="Calibri"/>
                <a:cs typeface="Calibri"/>
                <a:sym typeface="Calibri"/>
              </a:rPr>
              <a:t>) for input </a:t>
            </a:r>
            <a:r>
              <a:rPr lang="en-US" sz="1200" b="0" i="0" u="none" strike="noStrike" cap="none" baseline="0" dirty="0" err="1">
                <a:solidFill>
                  <a:schemeClr val="dk1"/>
                </a:solidFill>
                <a:latin typeface="Calibri"/>
                <a:ea typeface="Calibri"/>
                <a:cs typeface="Calibri"/>
                <a:sym typeface="Calibri"/>
              </a:rPr>
              <a:t>x</a:t>
            </a:r>
            <a:r>
              <a:rPr lang="en-US" sz="1200" b="0" i="0" u="none" strike="noStrike" cap="none" baseline="0" dirty="0">
                <a:solidFill>
                  <a:schemeClr val="dk1"/>
                </a:solidFill>
                <a:latin typeface="Calibri"/>
                <a:ea typeface="Calibri"/>
                <a:cs typeface="Calibri"/>
                <a:sym typeface="Calibri"/>
              </a:rPr>
              <a:t>, and its graph </a:t>
            </a:r>
            <a:r>
              <a:rPr lang="en-US" sz="1200" b="0" i="0" u="none" strike="noStrike" cap="none" baseline="0" dirty="0" err="1">
                <a:solidFill>
                  <a:schemeClr val="dk1"/>
                </a:solidFill>
                <a:latin typeface="Calibri"/>
                <a:ea typeface="Calibri"/>
                <a:cs typeface="Calibri"/>
                <a:sym typeface="Calibri"/>
              </a:rPr>
              <a:t>y</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f(x</a:t>
            </a:r>
            <a:r>
              <a:rPr lang="en-US" sz="1200" b="0" i="0" u="none" strike="noStrike" cap="none" baseline="0" dirty="0">
                <a:solidFill>
                  <a:schemeClr val="dk1"/>
                </a:solidFill>
                <a:latin typeface="Calibri"/>
                <a:ea typeface="Calibri"/>
                <a:cs typeface="Calibri"/>
                <a:sym typeface="Calibri"/>
              </a:rPr>
              <a:t>), though these types of errors are more common in high school assessment items when function notation becomes an expectation of the standards.</a:t>
            </a:r>
            <a:endParaRPr lang="en-US" sz="1200" b="0" i="0" u="none" strike="noStrike" cap="none" dirty="0">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14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183700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Standards for Mathematical Practice should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79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Smarter Balanced Grade 8 Claim 3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7.</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1; 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7?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a:t>
            </a:r>
            <a:r>
              <a:rPr lang="en-US" sz="1200" b="0" i="0" u="none" strike="noStrike" cap="none" baseline="0" dirty="0">
                <a:solidFill>
                  <a:schemeClr val="dk1"/>
                </a:solidFill>
                <a:latin typeface="Calibri"/>
                <a:ea typeface="Calibri"/>
                <a:cs typeface="Calibri"/>
                <a:sym typeface="Calibri"/>
              </a:rPr>
              <a:t> the CCSS, t</a:t>
            </a:r>
            <a:r>
              <a:rPr lang="en-US" sz="1200" b="0" i="0" u="none" strike="noStrike" cap="none" dirty="0">
                <a:solidFill>
                  <a:schemeClr val="dk1"/>
                </a:solidFill>
                <a:latin typeface="Calibri"/>
                <a:ea typeface="Calibri"/>
                <a:cs typeface="Calibri"/>
                <a:sym typeface="Calibri"/>
              </a:rPr>
              <a:t>here is a part of the</a:t>
            </a:r>
            <a:r>
              <a:rPr lang="en-US" sz="1200" b="0" i="0" u="none" strike="noStrike" cap="none" baseline="0" dirty="0">
                <a:solidFill>
                  <a:schemeClr val="dk1"/>
                </a:solidFill>
                <a:latin typeface="Calibri"/>
                <a:ea typeface="Calibri"/>
                <a:cs typeface="Calibri"/>
                <a:sym typeface="Calibri"/>
              </a:rPr>
              <a:t> text under MP3 that describes an expectation of later grades that </a:t>
            </a:r>
            <a:r>
              <a:rPr lang="en-US" sz="1200" b="0" i="0" u="none" strike="noStrike" kern="1200" cap="none" dirty="0">
                <a:solidFill>
                  <a:schemeClr val="dk1"/>
                </a:solidFill>
                <a:latin typeface="Calibri"/>
                <a:ea typeface="Calibri"/>
                <a:cs typeface="Calibri"/>
                <a:sym typeface="Calibri"/>
              </a:rPr>
              <a:t>students learn to determine domains to which an argument applies. This item is</a:t>
            </a:r>
            <a:r>
              <a:rPr lang="en-US" sz="1200" b="0" i="0" u="none" strike="noStrike" kern="1200" cap="none" baseline="0" dirty="0">
                <a:solidFill>
                  <a:schemeClr val="dk1"/>
                </a:solidFill>
                <a:latin typeface="Calibri"/>
                <a:ea typeface="Calibri"/>
                <a:cs typeface="Calibri"/>
                <a:sym typeface="Calibri"/>
              </a:rPr>
              <a:t> an example of that expectation, asking students to restrict the values of the two variables so that the mathematical claim </a:t>
            </a:r>
            <a:r>
              <a:rPr lang="en-US" sz="1200" b="0" i="0" u="none" strike="noStrike" kern="1200" cap="none" baseline="0" dirty="0" err="1">
                <a:solidFill>
                  <a:schemeClr val="dk1"/>
                </a:solidFill>
                <a:latin typeface="Calibri"/>
                <a:ea typeface="Calibri"/>
                <a:cs typeface="Calibri"/>
                <a:sym typeface="Calibri"/>
              </a:rPr>
              <a:t>s^n</a:t>
            </a:r>
            <a:r>
              <a:rPr lang="en-US" sz="1200" b="0" i="0" u="none" strike="noStrike" kern="1200" cap="none" baseline="0" dirty="0">
                <a:solidFill>
                  <a:schemeClr val="dk1"/>
                </a:solidFill>
                <a:latin typeface="Calibri"/>
                <a:ea typeface="Calibri"/>
                <a:cs typeface="Calibri"/>
                <a:sym typeface="Calibri"/>
              </a:rPr>
              <a:t> &gt; </a:t>
            </a:r>
            <a:r>
              <a:rPr lang="en-US" sz="1200" b="0" i="0" u="none" strike="noStrike" kern="1200" cap="none" baseline="0" dirty="0" err="1">
                <a:solidFill>
                  <a:schemeClr val="dk1"/>
                </a:solidFill>
                <a:latin typeface="Calibri"/>
                <a:ea typeface="Calibri"/>
                <a:cs typeface="Calibri"/>
                <a:sym typeface="Calibri"/>
              </a:rPr>
              <a:t>s</a:t>
            </a:r>
            <a:r>
              <a:rPr lang="en-US" sz="1200" b="0" i="0" u="none" strike="noStrike" kern="1200" cap="none" baseline="0" dirty="0">
                <a:solidFill>
                  <a:schemeClr val="dk1"/>
                </a:solidFill>
                <a:latin typeface="Calibri"/>
                <a:ea typeface="Calibri"/>
                <a:cs typeface="Calibri"/>
                <a:sym typeface="Calibri"/>
              </a:rPr>
              <a:t> will be true. </a:t>
            </a:r>
            <a:endParaRPr lang="en-US" sz="1200" b="0" i="0" u="none" strike="noStrike" cap="none" dirty="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072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many assessments moving online, choices of item type have a lot of driving factors: accessibility,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279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D</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Regarding</a:t>
            </a:r>
            <a:r>
              <a:rPr lang="en-US" sz="1200" b="0" i="0" u="none" strike="noStrike" cap="none" baseline="0" dirty="0">
                <a:solidFill>
                  <a:schemeClr val="dk1"/>
                </a:solidFill>
                <a:latin typeface="Calibri"/>
                <a:ea typeface="Calibri"/>
                <a:cs typeface="Calibri"/>
                <a:sym typeface="Calibri"/>
              </a:rPr>
              <a:t> item types in general, s</a:t>
            </a:r>
            <a:r>
              <a:rPr lang="en-US" sz="1200" b="0" i="0" u="none" strike="noStrike" cap="none" dirty="0">
                <a:solidFill>
                  <a:schemeClr val="dk1"/>
                </a:solidFill>
                <a:latin typeface="Calibri"/>
                <a:ea typeface="Calibri"/>
                <a:cs typeface="Calibri"/>
                <a:sym typeface="Calibri"/>
              </a:rPr>
              <a:t>ome assessment</a:t>
            </a:r>
            <a:r>
              <a:rPr lang="en-US" sz="1200" b="0" i="0" u="none" strike="noStrike" cap="none" baseline="0" dirty="0">
                <a:solidFill>
                  <a:schemeClr val="dk1"/>
                </a:solidFill>
                <a:latin typeface="Calibri"/>
                <a:ea typeface="Calibri"/>
                <a:cs typeface="Calibri"/>
                <a:sym typeface="Calibri"/>
              </a:rPr>
              <a:t> developers may have some internally imposed restrictions on the kinds of items available; more creativity is required in the authoring of items to ensure that the evidence being elicited is aligned to the standards being measured. Broadly speaking, multiple choice tends to not be the best choice when trying to determine if students can solve equations in one variable because historically these items have consisted of a list of 4 possible values for </a:t>
            </a:r>
            <a:r>
              <a:rPr lang="en-US" sz="1200" b="0" i="0" u="none" strike="noStrike" cap="none" baseline="0" dirty="0" err="1">
                <a:solidFill>
                  <a:schemeClr val="dk1"/>
                </a:solidFill>
                <a:latin typeface="Calibri"/>
                <a:ea typeface="Calibri"/>
                <a:cs typeface="Calibri"/>
                <a:sym typeface="Calibri"/>
              </a:rPr>
              <a:t>x</a:t>
            </a:r>
            <a:r>
              <a:rPr lang="en-US" sz="1200" b="0" i="0" u="none" strike="noStrike" cap="none" baseline="0" dirty="0">
                <a:solidFill>
                  <a:schemeClr val="dk1"/>
                </a:solidFill>
                <a:latin typeface="Calibri"/>
                <a:ea typeface="Calibri"/>
                <a:cs typeface="Calibri"/>
                <a:sym typeface="Calibri"/>
              </a:rPr>
              <a:t> and asked the student to choose the correct one. In grade 6, this is not a problem since substitution is actually the targeted skill, but after grade 6, we don’t want students to continue to use substitution as a primary method for solving equations.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item shown here provides one way to authentically elicit evidence of students’ ability to solve equations using multiple choice, and is particularly valuable for assessment programs that don’t currently have the technology available for an equation and/or numerical entry capability.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These kinds of items can be strategically designed as this one is so that students can look for and make use of structure or so that students can easily eliminate certain answer choices.. While test taking strategies are often viewed in a negative light, this particular example shows how eliminating answer choices can be quite instructional and require students to think and reason about the meaning of the solution to an equation and its value.</a:t>
            </a:r>
            <a:endParaRPr sz="1200" b="0" i="0" u="none" strike="noStrike" cap="none" dirty="0">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04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8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3.9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Having equation</a:t>
            </a:r>
            <a:r>
              <a:rPr lang="en-US" sz="1200" b="0" i="0" u="none" strike="noStrike" cap="none" baseline="0" dirty="0">
                <a:solidFill>
                  <a:schemeClr val="dk1"/>
                </a:solidFill>
                <a:latin typeface="Calibri"/>
                <a:ea typeface="Calibri"/>
                <a:cs typeface="Calibri"/>
                <a:sym typeface="Calibri"/>
              </a:rPr>
              <a:t> and/or numerical entry is often ideal when the answer to a question is a number. Students should be diligent in checking their mathematics to a problem and verifying that their answers seem reasonable; with multiple-choice questions students often are alerted that their answers are not reasonable or correct because they don’t show up on the list of options. For classroom teachers, open response has the added benefit of supporting formative assessment, providing better information to look for and summarize student misconceptions or errors. Since summative assessments often serve as a signal to classroom instruction, selecting item types that are best aligned to the desired evidence should be a top priority.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3" name="Shape 3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5273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8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B, D, F</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One</a:t>
            </a:r>
            <a:r>
              <a:rPr lang="en-US" sz="1200" b="0" i="0" u="none" strike="noStrike" cap="none" baseline="0" dirty="0">
                <a:solidFill>
                  <a:schemeClr val="dk1"/>
                </a:solidFill>
                <a:latin typeface="Calibri"/>
                <a:ea typeface="Calibri"/>
                <a:cs typeface="Calibri"/>
                <a:sym typeface="Calibri"/>
              </a:rPr>
              <a:t> of the expectations of standard 8.F.A.3 is that students can sort functions into two buckets: linear and not linear. Selected response items that allow for students to select more than one correct answer work well for standards that require some sort of classification into categories. While drag-and-drop also works well for generating this kind of evidence, the multiple-select item type tends to better adhere to the principles of universal design.</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Multi-select items should be used strategically to measure the intent of the standard. Having answer choices that vary widely in their level of difficulty can undermine the use of the item type to collect the evidence required by the standard. Where harder items are needed, assessment programs should develop those separately from those at or below the level of proficiency required by the standard, or use more innovative scoring methods that assign credit for certain combinations of responses.</a:t>
            </a:r>
            <a:endParaRPr sz="1200" b="0" i="0" u="none" strike="noStrike" cap="none" dirty="0">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76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EngageNY.org of the New York State Education Department. 2015 Grade 8 Mathematics Test Released Questions. Internet. Available from https://www.engageny.org/resource/released-2015-3-8-ela-and-mathematics-state-test-questions; accessed April 15,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Full credit</a:t>
            </a:r>
            <a:r>
              <a:rPr lang="en-US" sz="1200" b="0" i="0" u="none" strike="noStrike" cap="none" baseline="0" dirty="0">
                <a:solidFill>
                  <a:schemeClr val="dk1"/>
                </a:solidFill>
                <a:latin typeface="Calibri"/>
                <a:ea typeface="Calibri"/>
                <a:cs typeface="Calibri"/>
                <a:sym typeface="Calibri"/>
              </a:rPr>
              <a:t> responses have a correct graph, correct choice for faster rate (Chicago), and a correct explanation</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Standard</a:t>
            </a:r>
            <a:r>
              <a:rPr lang="en-US" sz="1200" b="0" i="0" u="none" strike="noStrike" cap="none" baseline="0" dirty="0">
                <a:solidFill>
                  <a:schemeClr val="dk1"/>
                </a:solidFill>
                <a:latin typeface="Calibri"/>
                <a:ea typeface="Calibri"/>
                <a:cs typeface="Calibri"/>
                <a:sym typeface="Calibri"/>
              </a:rPr>
              <a:t> 8.EE.B.5 opens with the verb “graph.” This is a clear signal that assessments should offer students opportunities to create their own graphs. In grade 8, where students are working primarily with linear functions, most online testing platforms should be sophisticated enough to include item types where students are creating graphs versus selecting them from a list. </a:t>
            </a:r>
            <a:endParaRPr sz="120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4554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Keeping the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a:t>
            </a:r>
          </a:p>
        </p:txBody>
      </p:sp>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031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8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Infinitely Many Solutions; One Solution; No Solution; Infinitely Many</a:t>
            </a:r>
            <a:r>
              <a:rPr lang="en-US" sz="1200" b="0" i="0" u="none" strike="noStrike" cap="none" baseline="0" dirty="0">
                <a:solidFill>
                  <a:schemeClr val="dk1"/>
                </a:solidFill>
                <a:latin typeface="Calibri"/>
                <a:ea typeface="Calibri"/>
                <a:cs typeface="Calibri"/>
                <a:sym typeface="Calibri"/>
              </a:rPr>
              <a:t> Solutions</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9?</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coefficients chosen in</a:t>
            </a:r>
            <a:r>
              <a:rPr lang="en-US" sz="1200" b="0" i="0" u="none" strike="noStrike" cap="none" baseline="0" dirty="0">
                <a:solidFill>
                  <a:schemeClr val="dk1"/>
                </a:solidFill>
                <a:latin typeface="Calibri"/>
                <a:ea typeface="Calibri"/>
                <a:cs typeface="Calibri"/>
                <a:sym typeface="Calibri"/>
              </a:rPr>
              <a:t> these </a:t>
            </a:r>
            <a:r>
              <a:rPr lang="en-US" sz="1200" b="0" i="0" u="none" strike="noStrike" cap="none" dirty="0">
                <a:solidFill>
                  <a:schemeClr val="dk1"/>
                </a:solidFill>
                <a:latin typeface="Calibri"/>
                <a:ea typeface="Calibri"/>
                <a:cs typeface="Calibri"/>
                <a:sym typeface="Calibri"/>
              </a:rPr>
              <a:t>systems of equations are carefully selected</a:t>
            </a:r>
            <a:r>
              <a:rPr lang="en-US" sz="1200" b="0" i="0" u="none" strike="noStrike" cap="none" baseline="0" dirty="0">
                <a:solidFill>
                  <a:schemeClr val="dk1"/>
                </a:solidFill>
                <a:latin typeface="Calibri"/>
                <a:ea typeface="Calibri"/>
                <a:cs typeface="Calibri"/>
                <a:sym typeface="Calibri"/>
              </a:rPr>
              <a:t> here and the equations written in such a way to reduce the amount of work that students need to do to make a correct selection. Students instead can examine the relationship between the first and second equation in each case and with minimal or no manipulation decide how many solutions the system has.</a:t>
            </a:r>
            <a:endParaRPr lang="en-US"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14439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few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528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 http://ccsso.org/News_and_Events/Press_Releases/State_Chiefs_Release_Criteria_for_High-Quality_Assessment.html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2013,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There are six sections of the CCSSO Criteria. Overarching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The slide shows the five content alignment criteria in Section C of the CCSSO document, which is the section covering mathematics.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2B9650"/>
              </a:buClr>
              <a:buSzPct val="25000"/>
              <a:buFont typeface="Calibri"/>
              <a:buNone/>
            </a:pPr>
            <a:r>
              <a:rPr lang="en-US" sz="1200" b="0" i="0" u="none" strike="noStrike" cap="none" dirty="0">
                <a:solidFill>
                  <a:srgbClr val="2B9650"/>
                </a:solidFill>
                <a:latin typeface="Calibri"/>
                <a:ea typeface="Calibri"/>
                <a:cs typeface="Calibri"/>
                <a:sym typeface="Calibri"/>
              </a:rPr>
              <a:t>College and career readiness</a:t>
            </a:r>
            <a:r>
              <a:rPr lang="en-US" sz="1200" b="0" i="0" u="none" strike="noStrike" cap="none" dirty="0">
                <a:solidFill>
                  <a:schemeClr val="dk1"/>
                </a:solidFill>
                <a:latin typeface="Calibri"/>
                <a:ea typeface="Calibri"/>
                <a:cs typeface="Calibri"/>
                <a:sym typeface="Calibri"/>
              </a:rPr>
              <a:t> has specific implications for math content, math instruction, and therefore, math assessment. We are not talking about just *any* mathematics, by the way, but mathematics that aims at college and career readiness. States require assessments that match the depth, breadth, and rigor of the standards, accurately measure student progress towards college and career readiness, and provide valid data to inform teaching and learning.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Clr>
                  <a:srgbClr val="000000"/>
                </a:buClr>
                <a:buSzPct val="25000"/>
                <a:buFont typeface="Calibri"/>
                <a:buNone/>
              </a:p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9197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Smarter Balanced Grade 8 Claim 2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10.</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a:t>
            </a:r>
            <a:r>
              <a:rPr lang="en-US" sz="1200" b="0" i="0" u="none" strike="noStrike" cap="none" baseline="0" dirty="0">
                <a:solidFill>
                  <a:schemeClr val="dk1"/>
                </a:solidFill>
                <a:latin typeface="Calibri"/>
                <a:ea typeface="Calibri"/>
                <a:cs typeface="Calibri"/>
                <a:sym typeface="Calibri"/>
              </a:rPr>
              <a:t> constructs a line that meets the given conditions</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10?</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alignment of this item is</a:t>
            </a:r>
            <a:r>
              <a:rPr lang="en-US" sz="1200" b="0" i="0" u="none" strike="noStrike" cap="none" baseline="0" dirty="0">
                <a:solidFill>
                  <a:schemeClr val="dk1"/>
                </a:solidFill>
                <a:latin typeface="Calibri"/>
                <a:ea typeface="Calibri"/>
                <a:cs typeface="Calibri"/>
                <a:sym typeface="Calibri"/>
              </a:rPr>
              <a:t> at the domain level. It requires that students have a solid understanding of the meaning of the solution to a system of linear equations (in cluster 8.EE.C), but also to apply their understanding of slope and y-intercept to construct the correct line (knowledge and skills articulated in the standards for cluster 8.EE.B). Items at the domain level provide more comprehensive evidence of students’ understanding of the bigger picture of mathematics, and items written at this level help demonstrate to students and teachers that the standards are not a checklist of things to complete, but contain important concepts and skills that must be explicitly integrated.</a:t>
            </a:r>
            <a:endParaRPr lang="en-US" sz="1200" b="0" i="0" u="none" strike="noStrike" cap="none" dirty="0">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031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principles illustrated throughout this module are intended to support those charged with developing summative mathematics assessment items and to support training efforts for those who review the content of items. </a:t>
            </a:r>
          </a:p>
        </p:txBody>
      </p:sp>
      <p:sp>
        <p:nvSpPr>
          <p:cNvPr id="405" name="Shape 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08510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7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Criteria 1 emphasizes the content most needed for success in later mathematics. Throughout this presentation, this will be referred to as “major work of the grade” or just “major work.” This table shows the grade 8 content clusters classified as Major, Supporting, and Additional.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Major Clusters coherently capture the emphases at each grade; Supporting Clusters have natural connections to Major Clusters; and Additional Clusters stand well on their own, with weaker natural connections to the Major Clusters. PARCC, Smarter Balanced, and several states working independently on developing aligned assessments used these designations to inform the proportional representation of content reflected in their summative test blueprints.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It is also worth pointing out that the structure of the standards organized by domain, then by cluster, 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ready based on evidence will drive towards a substantial amount of algebra for all students during middle school. The major work designations trace that trajectory.</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55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Here are ten principles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For example, alignment principles 1 and 9 are used to support Criterion 1, focusing strongly on the content needed for success in later mathematics. Note that these two also use the phrase “major work of the grade” as defined in the previous slide. As another example, Principle 2 is directly tied to Criterion 2, assessing a balance of concepts, procedures, and applications.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Each principle will be illustrated through examples selected from publicly available sources or created by Student Achievement Partners content staff.</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248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word “supporting” that is used to describe a subset of the K-8 Common Core State Standards for Mathematics signals that these standards are well connected to the content representing the major work of the grade. Many of the standards in the Measurement &amp; Data domain, for example, require students to solve problems based on the grade-level work in the Operations &amp; Algebraic Thinking and the Number &amp; Operations – Fractions domains. These connections reinforce the important work in grades K-8, allowing students to engage deeply with the content instead of seeing mathematics as a set of discrete topics.</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710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Answer within an</a:t>
            </a:r>
            <a:r>
              <a:rPr lang="en-US" sz="1200" b="0" i="0" u="none" strike="noStrike" cap="none" baseline="0" dirty="0">
                <a:solidFill>
                  <a:schemeClr val="dk1"/>
                </a:solidFill>
                <a:latin typeface="Calibri"/>
                <a:ea typeface="Calibri"/>
                <a:cs typeface="Calibri"/>
                <a:sym typeface="Calibri"/>
              </a:rPr>
              <a:t> acceptable range (i.e., 25-40)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primary standards alignment for this item is to 8.SP.A.3. As a supporting cluster</a:t>
            </a:r>
            <a:r>
              <a:rPr lang="en-US" sz="1200" b="0" i="0" u="none" strike="noStrike" cap="none" baseline="0" dirty="0">
                <a:solidFill>
                  <a:schemeClr val="dk1"/>
                </a:solidFill>
                <a:latin typeface="Calibri"/>
                <a:ea typeface="Calibri"/>
                <a:cs typeface="Calibri"/>
                <a:sym typeface="Calibri"/>
              </a:rPr>
              <a:t> in the SP domain, assessment items should be designed to connect to the work in the functions domain where students are modeling relationships between quantities and interpreting slopes and intercepts. This particular item also connects nicely to the content of 8.EE.B, asking for the change in the number of sweatshirts with respect to a 10-degree change in temperature. Since it isn’t a direct interpretation of the slope, it reinforces the understanding in 8.EE.B.6 that t</a:t>
            </a:r>
            <a:r>
              <a:rPr lang="en-US" sz="1200" b="0" i="0" u="none" strike="noStrike" kern="1200" cap="none" dirty="0">
                <a:solidFill>
                  <a:schemeClr val="dk1"/>
                </a:solidFill>
                <a:latin typeface="Calibri"/>
                <a:ea typeface="Calibri"/>
                <a:cs typeface="Calibri"/>
                <a:sym typeface="Calibri"/>
              </a:rPr>
              <a:t>he slope </a:t>
            </a:r>
            <a:r>
              <a:rPr lang="en-US" sz="1200" b="0" i="1" u="none" strike="noStrike" kern="1200" cap="none" dirty="0" err="1">
                <a:solidFill>
                  <a:schemeClr val="dk1"/>
                </a:solidFill>
                <a:latin typeface="Calibri"/>
                <a:ea typeface="Calibri"/>
                <a:cs typeface="Calibri"/>
                <a:sym typeface="Calibri"/>
              </a:rPr>
              <a:t>m</a:t>
            </a:r>
            <a:r>
              <a:rPr lang="en-US" sz="1200" b="0" i="1" u="none" strike="noStrike" kern="1200" cap="none" dirty="0">
                <a:solidFill>
                  <a:schemeClr val="dk1"/>
                </a:solidFill>
                <a:latin typeface="Calibri"/>
                <a:ea typeface="Calibri"/>
                <a:cs typeface="Calibri"/>
                <a:sym typeface="Calibri"/>
              </a:rPr>
              <a:t> </a:t>
            </a:r>
            <a:r>
              <a:rPr lang="en-US" sz="1200" b="0" i="0" u="none" strike="noStrike" kern="1200" cap="none" dirty="0">
                <a:solidFill>
                  <a:schemeClr val="dk1"/>
                </a:solidFill>
                <a:latin typeface="Calibri"/>
                <a:ea typeface="Calibri"/>
                <a:cs typeface="Calibri"/>
                <a:sym typeface="Calibri"/>
              </a:rPr>
              <a:t>is the same between any two distinct points on a non-vertical line in the coordinate plane.</a:t>
            </a:r>
            <a:r>
              <a:rPr lang="en-US" dirty="0"/>
              <a:t> </a:t>
            </a:r>
            <a:endParaRPr lang="en-US" sz="1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26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language used in the standards provides information about which aspects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a:t>
            </a:r>
            <a:r>
              <a:rPr lang="en-US" sz="1200" b="0" i="0" u="none" strike="noStrike" cap="none">
                <a:solidFill>
                  <a:schemeClr val="dk1"/>
                </a:solidFill>
                <a:latin typeface="Calibri"/>
                <a:ea typeface="Calibri"/>
                <a:cs typeface="Calibri"/>
                <a:sym typeface="Calibri"/>
              </a:rPr>
              <a:t>grade 8 </a:t>
            </a:r>
            <a:r>
              <a:rPr lang="en-US" sz="1200" b="0" i="0" u="none" strike="noStrike" cap="none" dirty="0">
                <a:solidFill>
                  <a:schemeClr val="dk1"/>
                </a:solidFill>
                <a:latin typeface="Calibri"/>
                <a:ea typeface="Calibri"/>
                <a:cs typeface="Calibri"/>
                <a:sym typeface="Calibri"/>
              </a:rPr>
              <a:t>items, the standards to which they are written, and the key words signaling the aspects of rigor.</a:t>
            </a: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750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PARCC Grade 8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D</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Grade</a:t>
            </a:r>
            <a:r>
              <a:rPr lang="en-US" sz="1200" b="0" i="0" u="none" strike="noStrike" cap="none" baseline="0" dirty="0">
                <a:solidFill>
                  <a:schemeClr val="dk1"/>
                </a:solidFill>
                <a:latin typeface="Calibri"/>
                <a:ea typeface="Calibri"/>
                <a:cs typeface="Calibri"/>
                <a:sym typeface="Calibri"/>
              </a:rPr>
              <a:t> 8 work with systems of equations in two variables requires not only that students are able to solve systems, but that they understand the meaning of the solutions. This item targets standard 8.EE.C.8a, which is the conceptual understanding of the solutions to a system of equations in two variables.</a:t>
            </a: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539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22" y="225997"/>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6"/>
            <a:ext cx="9144000" cy="3167762"/>
          </a:xfrm>
          <a:prstGeom prst="rect">
            <a:avLst/>
          </a:prstGeom>
          <a:noFill/>
          <a:ln>
            <a:noFill/>
          </a:ln>
        </p:spPr>
      </p:pic>
      <p:sp>
        <p:nvSpPr>
          <p:cNvPr id="15" name="Shape 1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6" name="Shape 16"/>
          <p:cNvSpPr txBox="1">
            <a:spLocks noGrp="1"/>
          </p:cNvSpPr>
          <p:nvPr>
            <p:ph type="subTitle" idx="1"/>
          </p:nvPr>
        </p:nvSpPr>
        <p:spPr>
          <a:xfrm>
            <a:off x="219319" y="3835564"/>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panose="020B0602030504020204" pitchFamily="34" charset="0"/>
                <a:ea typeface="Allerta"/>
                <a:cs typeface="Lucida Sans" panose="020B060203050402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7" name="Shape 1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61"/>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9"/>
              </a:buClr>
              <a:buFont typeface="Calibri"/>
              <a:buNone/>
              <a:defRPr sz="4400" b="0" i="0" u="none" strike="noStrike" cap="none">
                <a:solidFill>
                  <a:srgbClr val="3F3F39"/>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457204" y="1550987"/>
            <a:ext cx="4040187"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57204" y="2190752"/>
            <a:ext cx="4040187"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4"/>
          </p:nvPr>
        </p:nvSpPr>
        <p:spPr>
          <a:xfrm>
            <a:off x="4645025" y="2190752"/>
            <a:ext cx="4041773"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Shape 9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
        <p:nvSpPr>
          <p:cNvPr id="93" name="Shape 9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Clr>
                  <a:srgbClr val="FFFFFF"/>
                </a:buClr>
                <a:buSzPct val="25000"/>
                <a:buFont typeface="Allerta"/>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94" name="Shape 9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95" name="Shape 9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nd Slide">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8" name="Shape 98"/>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99" name="Shape 99"/>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100" name="Shape 100"/>
          <p:cNvSpPr txBox="1"/>
          <p:nvPr/>
        </p:nvSpPr>
        <p:spPr>
          <a:xfrm>
            <a:off x="216570"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rgbClr val="23593E"/>
              </a:solidFill>
              <a:latin typeface="Lucida Sans" panose="020B0602030504020204" pitchFamily="34" charset="0"/>
              <a:ea typeface="Allerta"/>
              <a:cs typeface="Allerta"/>
              <a:sym typeface="Allerta"/>
            </a:endParaRPr>
          </a:p>
        </p:txBody>
      </p:sp>
      <p:pic>
        <p:nvPicPr>
          <p:cNvPr id="101" name="Shape 101"/>
          <p:cNvPicPr preferRelativeResize="0"/>
          <p:nvPr/>
        </p:nvPicPr>
        <p:blipFill rotWithShape="1">
          <a:blip r:embed="rId3">
            <a:alphaModFix/>
          </a:blip>
          <a:srcRect/>
          <a:stretch/>
        </p:blipFill>
        <p:spPr>
          <a:xfrm>
            <a:off x="219322" y="225997"/>
            <a:ext cx="1640437" cy="808048"/>
          </a:xfrm>
          <a:prstGeom prst="rect">
            <a:avLst/>
          </a:prstGeom>
          <a:noFill/>
          <a:ln>
            <a:noFill/>
          </a:ln>
        </p:spPr>
      </p:pic>
      <p:sp>
        <p:nvSpPr>
          <p:cNvPr id="102" name="Shape 102"/>
          <p:cNvSpPr txBox="1">
            <a:spLocks noGrp="1"/>
          </p:cNvSpPr>
          <p:nvPr>
            <p:ph type="title"/>
          </p:nvPr>
        </p:nvSpPr>
        <p:spPr>
          <a:xfrm>
            <a:off x="219318" y="2852948"/>
            <a:ext cx="8617800" cy="87684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Lucida Sans" panose="020B0602030504020204" pitchFamily="34" charset="0"/>
                <a:ea typeface="Allerta"/>
                <a:cs typeface="Lucida Sans" panose="020B060203050402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7"/>
        <p:cNvGrpSpPr/>
        <p:nvPr/>
      </p:nvGrpSpPr>
      <p:grpSpPr>
        <a:xfrm>
          <a:off x="0" y="0"/>
          <a:ext cx="0" cy="0"/>
          <a:chOff x="0" y="0"/>
          <a:chExt cx="0" cy="0"/>
        </a:xfrm>
      </p:grpSpPr>
      <p:sp>
        <p:nvSpPr>
          <p:cNvPr id="118" name="Shape 11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19" name="Shape 11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20" name="Shape 12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1" name="Shape 12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27" name="Shape 12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9" name="Shape 12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35" name="Shape 13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36" name="Shape 13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37" name="Shape 13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1"/>
        <p:cNvGrpSpPr/>
        <p:nvPr/>
      </p:nvGrpSpPr>
      <p:grpSpPr>
        <a:xfrm>
          <a:off x="0" y="0"/>
          <a:ext cx="0" cy="0"/>
          <a:chOff x="0" y="0"/>
          <a:chExt cx="0" cy="0"/>
        </a:xfrm>
      </p:grpSpPr>
      <p:sp>
        <p:nvSpPr>
          <p:cNvPr id="142" name="Shape 14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43" name="Shape 14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44" name="Shape 14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45" name="Shape 14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able Page">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51" name="Shape 151"/>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52" name="Shape 152"/>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1" name="Shape 21"/>
          <p:cNvSpPr txBox="1">
            <a:spLocks noGrp="1"/>
          </p:cNvSpPr>
          <p:nvPr>
            <p:ph type="body" idx="1"/>
          </p:nvPr>
        </p:nvSpPr>
        <p:spPr>
          <a:xfrm>
            <a:off x="457200" y="1600200"/>
            <a:ext cx="8229600" cy="4525999"/>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00" cy="5403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3" name="Shape 23"/>
          <p:cNvSpPr txBox="1"/>
          <p:nvPr/>
        </p:nvSpPr>
        <p:spPr>
          <a:xfrm>
            <a:off x="7571685" y="6483773"/>
            <a:ext cx="1458298" cy="24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198" cy="337998"/>
          </a:xfrm>
          <a:prstGeom prst="rect">
            <a:avLst/>
          </a:prstGeom>
          <a:noFill/>
          <a:ln>
            <a:noFill/>
          </a:ln>
        </p:spPr>
      </p:pic>
      <p:sp>
        <p:nvSpPr>
          <p:cNvPr id="25" name="Shape 25"/>
          <p:cNvSpPr/>
          <p:nvPr/>
        </p:nvSpPr>
        <p:spPr>
          <a:xfrm>
            <a:off x="3542585" y="6519775"/>
            <a:ext cx="1906799" cy="1755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
        <p:nvSpPr>
          <p:cNvPr id="31" name="Shape 3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Clr>
                  <a:srgbClr val="FFFFFF"/>
                </a:buClr>
                <a:buSzPct val="25000"/>
                <a:buFont typeface="Allerta"/>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2" name="Shape 3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3" name="Shape 3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Page">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36" name="Shape 3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7" name="Shape 3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8" name="Shape 3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9" name="Shape 3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45" name="Shape 4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46" name="Shape 4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47" name="Shape 4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53" name="Shape 5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54" name="Shape 5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55" name="Shape 5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1" name="Shape 6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62" name="Shape 6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63" name="Shape 6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9" name="Shape 6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1" name="Shape 7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77" name="Shape 7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78" name="Shape 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9" name="Shape 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8.xml"/><Relationship Id="rId4"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8" name="Shape 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66" name="Shape 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518771" y="5036555"/>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0000"/>
              </a:solidFill>
              <a:latin typeface="Calibri"/>
              <a:ea typeface="Calibri"/>
              <a:cs typeface="Calibri"/>
              <a:sym typeface="Calibri"/>
            </a:endParaRPr>
          </a:p>
        </p:txBody>
      </p:sp>
      <p:sp>
        <p:nvSpPr>
          <p:cNvPr id="161" name="Shape 161"/>
          <p:cNvSpPr txBox="1">
            <a:spLocks noGrp="1"/>
          </p:cNvSpPr>
          <p:nvPr>
            <p:ph type="ctrTitle"/>
          </p:nvPr>
        </p:nvSpPr>
        <p:spPr>
          <a:xfrm>
            <a:off x="219318"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b="0" i="0" u="none" strike="noStrike" cap="none" dirty="0">
                <a:solidFill>
                  <a:srgbClr val="FFFFFF"/>
                </a:solidFill>
                <a:cs typeface="Allerta"/>
                <a:sym typeface="Allerta"/>
              </a:rPr>
              <a:t>Grade 8</a:t>
            </a:r>
            <a:r>
              <a:rPr lang="en-US" sz="3200" b="0" i="0" u="none" strike="noStrike" cap="none">
                <a:solidFill>
                  <a:srgbClr val="FFFFFF"/>
                </a:solidFill>
                <a:cs typeface="Allerta"/>
                <a:sym typeface="Allerta"/>
              </a:rPr>
              <a:t>:  Alignment </a:t>
            </a:r>
            <a:r>
              <a:rPr lang="en-US" sz="3200" b="0" i="0" u="none" strike="noStrike" cap="none" dirty="0">
                <a:solidFill>
                  <a:srgbClr val="FFFFFF"/>
                </a:solidFill>
                <a:cs typeface="Allerta"/>
                <a:sym typeface="Allerta"/>
              </a:rPr>
              <a:t>to Mathematics </a:t>
            </a:r>
            <a:br>
              <a:rPr lang="en-US" sz="3200" b="0" i="0" u="none" strike="noStrike" cap="none" dirty="0">
                <a:solidFill>
                  <a:srgbClr val="FFFFFF"/>
                </a:solidFill>
                <a:cs typeface="Allerta"/>
                <a:sym typeface="Allerta"/>
              </a:rPr>
            </a:br>
            <a:r>
              <a:rPr lang="en-US" sz="3200" b="0" i="0" u="none" strike="noStrike" cap="none" dirty="0">
                <a:solidFill>
                  <a:srgbClr val="FFFFFF"/>
                </a:solidFill>
                <a:cs typeface="Allerta"/>
                <a:sym typeface="Allerta"/>
              </a:rPr>
              <a:t>Grade-Level Standards</a:t>
            </a:r>
          </a:p>
        </p:txBody>
      </p:sp>
      <p:sp>
        <p:nvSpPr>
          <p:cNvPr id="162" name="Shape 162"/>
          <p:cNvSpPr txBox="1">
            <a:spLocks noGrp="1"/>
          </p:cNvSpPr>
          <p:nvPr>
            <p:ph type="subTitle" idx="1"/>
          </p:nvPr>
        </p:nvSpPr>
        <p:spPr>
          <a:xfrm>
            <a:off x="219315" y="3987964"/>
            <a:ext cx="8785800" cy="792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4593B"/>
              </a:buClr>
              <a:buSzPct val="25000"/>
              <a:buFont typeface="Arial"/>
              <a:buNone/>
            </a:pPr>
            <a:r>
              <a:rPr lang="en-US" sz="2400" b="0" i="0" u="none" strike="noStrike" cap="none" dirty="0">
                <a:solidFill>
                  <a:srgbClr val="24593B"/>
                </a:solidFill>
                <a:cs typeface="Allerta"/>
                <a:sym typeface="Allerta"/>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idx="4294967295"/>
          </p:nvPr>
        </p:nvSpPr>
        <p:spPr>
          <a:xfrm>
            <a:off x="300251" y="274637"/>
            <a:ext cx="8516203" cy="132003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Items are designed to address the aspect(s) of rigor (conceptual understanding, </a:t>
            </a:r>
            <a:r>
              <a:rPr lang="en-US" sz="2160" b="1" i="0" u="none" strike="noStrike" cap="none" dirty="0">
                <a:solidFill>
                  <a:srgbClr val="2B9650"/>
                </a:solidFill>
                <a:latin typeface="Lucida Sans" panose="020B0602030504020204" pitchFamily="34" charset="0"/>
                <a:sym typeface="Allerta"/>
              </a:rPr>
              <a:t>procedural skill</a:t>
            </a:r>
            <a:r>
              <a:rPr lang="en-US" sz="2160" b="1" i="0" u="none" strike="noStrike" cap="none" dirty="0">
                <a:solidFill>
                  <a:srgbClr val="3F3F39"/>
                </a:solidFill>
                <a:latin typeface="Lucida Sans" panose="020B0602030504020204" pitchFamily="34" charset="0"/>
                <a:sym typeface="Allerta"/>
              </a:rPr>
              <a:t>, and application) evident in the language of the content standards.</a:t>
            </a:r>
          </a:p>
        </p:txBody>
      </p:sp>
      <p:sp>
        <p:nvSpPr>
          <p:cNvPr id="253" name="Shape 253"/>
          <p:cNvSpPr txBox="1"/>
          <p:nvPr/>
        </p:nvSpPr>
        <p:spPr>
          <a:xfrm>
            <a:off x="101598" y="4908275"/>
            <a:ext cx="8940799" cy="122159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chemeClr val="dk1"/>
                </a:solidFill>
                <a:latin typeface="Lucida Sans" panose="020B0602030504020204" pitchFamily="34" charset="0"/>
                <a:ea typeface="Allerta"/>
                <a:cs typeface="Allerta"/>
                <a:sym typeface="Allerta"/>
              </a:rPr>
              <a:t>8.NS.A.1. </a:t>
            </a:r>
            <a:r>
              <a:rPr lang="en-US" sz="1800" dirty="0">
                <a:latin typeface="Lucida Sans"/>
                <a:cs typeface="Lucida Sans"/>
              </a:rPr>
              <a:t>Know that numbers that are not rational are called irrational. Understand informally that every number has a decimal expansion; for rational numbers show that the decimal expansion repeats eventually, </a:t>
            </a:r>
            <a:r>
              <a:rPr lang="en-US" sz="1800" dirty="0">
                <a:solidFill>
                  <a:schemeClr val="accent2"/>
                </a:solidFill>
                <a:latin typeface="Lucida Sans"/>
                <a:cs typeface="Lucida Sans"/>
              </a:rPr>
              <a:t>and convert a decimal expansion which repeats eventually into a rational number</a:t>
            </a:r>
            <a:r>
              <a:rPr lang="en-US" sz="1800" dirty="0">
                <a:latin typeface="Lucida Sans"/>
                <a:cs typeface="Lucida Sans"/>
              </a:rPr>
              <a:t>. </a:t>
            </a:r>
            <a:endParaRPr lang="en-US" sz="1800" dirty="0">
              <a:solidFill>
                <a:schemeClr val="dk1"/>
              </a:solidFill>
              <a:latin typeface="Lucida Sans"/>
              <a:ea typeface="Arial"/>
              <a:cs typeface="Lucida Sans"/>
              <a:sym typeface="Arial"/>
            </a:endParaRPr>
          </a:p>
        </p:txBody>
      </p:sp>
      <p:pic>
        <p:nvPicPr>
          <p:cNvPr id="5" name="Picture 4"/>
          <p:cNvPicPr>
            <a:picLocks noChangeAspect="1"/>
          </p:cNvPicPr>
          <p:nvPr/>
        </p:nvPicPr>
        <p:blipFill>
          <a:blip r:embed="rId3"/>
          <a:stretch>
            <a:fillRect/>
          </a:stretch>
        </p:blipFill>
        <p:spPr>
          <a:xfrm>
            <a:off x="268821" y="2491316"/>
            <a:ext cx="8688916" cy="1169316"/>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idx="4294967295"/>
          </p:nvPr>
        </p:nvSpPr>
        <p:spPr>
          <a:xfrm>
            <a:off x="381277" y="274637"/>
            <a:ext cx="8394234" cy="111743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aspect(s) of rigor (conceptual understanding, procedural skill, and </a:t>
            </a:r>
            <a:r>
              <a:rPr lang="en-US" sz="2000" b="1" i="0" u="none" strike="noStrike" cap="none" dirty="0">
                <a:solidFill>
                  <a:srgbClr val="2B9650"/>
                </a:solidFill>
                <a:latin typeface="Lucida Sans" panose="020B0602030504020204" pitchFamily="34" charset="0"/>
                <a:sym typeface="Allerta"/>
              </a:rPr>
              <a:t>application</a:t>
            </a:r>
            <a:r>
              <a:rPr lang="en-US" sz="2000" b="1" i="0" u="none" strike="noStrike" cap="none" dirty="0">
                <a:solidFill>
                  <a:srgbClr val="3F3F39"/>
                </a:solidFill>
                <a:latin typeface="Lucida Sans" panose="020B0602030504020204" pitchFamily="34" charset="0"/>
                <a:sym typeface="Allerta"/>
              </a:rPr>
              <a:t>) evident in the language of the content standards.</a:t>
            </a:r>
          </a:p>
        </p:txBody>
      </p:sp>
      <p:sp>
        <p:nvSpPr>
          <p:cNvPr id="261" name="Shape 261"/>
          <p:cNvSpPr txBox="1"/>
          <p:nvPr/>
        </p:nvSpPr>
        <p:spPr>
          <a:xfrm>
            <a:off x="529719" y="5704197"/>
            <a:ext cx="8093391" cy="42567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8.F.B Use functions to model relationships between quantities.</a:t>
            </a:r>
            <a:endParaRPr lang="en-US" sz="1800" dirty="0">
              <a:solidFill>
                <a:schemeClr val="dk1"/>
              </a:solidFill>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121024" y="1957926"/>
            <a:ext cx="8901952" cy="226445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a:stretch/>
        </p:blipFill>
        <p:spPr>
          <a:xfrm>
            <a:off x="898001" y="4420821"/>
            <a:ext cx="2686049" cy="1085851"/>
          </a:xfrm>
          <a:prstGeom prst="rect">
            <a:avLst/>
          </a:prstGeom>
          <a:noFill/>
          <a:ln>
            <a:noFill/>
          </a:ln>
        </p:spPr>
      </p:pic>
      <p:sp>
        <p:nvSpPr>
          <p:cNvPr id="269" name="Shape 269"/>
          <p:cNvSpPr txBox="1">
            <a:spLocks noGrp="1"/>
          </p:cNvSpPr>
          <p:nvPr>
            <p:ph type="title" idx="4294967295"/>
          </p:nvPr>
        </p:nvSpPr>
        <p:spPr>
          <a:xfrm>
            <a:off x="449566" y="28364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#3</a:t>
            </a:r>
          </a:p>
        </p:txBody>
      </p:sp>
      <p:sp>
        <p:nvSpPr>
          <p:cNvPr id="270" name="Shape 270"/>
          <p:cNvSpPr txBox="1">
            <a:spLocks noGrp="1"/>
          </p:cNvSpPr>
          <p:nvPr>
            <p:ph type="body" idx="4294967295"/>
          </p:nvPr>
        </p:nvSpPr>
        <p:spPr>
          <a:xfrm>
            <a:off x="410545"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Items are designed to attend to </a:t>
            </a:r>
            <a:r>
              <a:rPr lang="en-US" sz="2400" b="0" i="0" u="none" strike="noStrike" cap="none" dirty="0">
                <a:solidFill>
                  <a:srgbClr val="00B050"/>
                </a:solidFill>
                <a:latin typeface="Lucida Sans" panose="020B0602030504020204" pitchFamily="34" charset="0"/>
                <a:sym typeface="Allerta"/>
              </a:rPr>
              <a:t>content limits </a:t>
            </a:r>
            <a:r>
              <a:rPr lang="en-US" sz="2400" b="0" i="0" u="none" strike="noStrike" cap="none" dirty="0">
                <a:solidFill>
                  <a:srgbClr val="3F3F39"/>
                </a:solidFill>
                <a:latin typeface="Lucida Sans" panose="020B0602030504020204" pitchFamily="34" charset="0"/>
                <a:sym typeface="Allerta"/>
              </a:rPr>
              <a:t>articulated in the standards.</a:t>
            </a:r>
          </a:p>
        </p:txBody>
      </p:sp>
      <p:pic>
        <p:nvPicPr>
          <p:cNvPr id="271" name="Shape 271"/>
          <p:cNvPicPr preferRelativeResize="0"/>
          <p:nvPr/>
        </p:nvPicPr>
        <p:blipFill rotWithShape="1">
          <a:blip r:embed="rId4">
            <a:alphaModFix/>
          </a:blip>
          <a:srcRect/>
          <a:stretch/>
        </p:blipFill>
        <p:spPr>
          <a:xfrm>
            <a:off x="6936075" y="2869756"/>
            <a:ext cx="888087" cy="1089677"/>
          </a:xfrm>
          <a:prstGeom prst="rect">
            <a:avLst/>
          </a:prstGeom>
          <a:noFill/>
          <a:ln>
            <a:noFill/>
          </a:ln>
        </p:spPr>
      </p:pic>
      <p:pic>
        <p:nvPicPr>
          <p:cNvPr id="272" name="Shape 272"/>
          <p:cNvPicPr preferRelativeResize="0"/>
          <p:nvPr/>
        </p:nvPicPr>
        <p:blipFill rotWithShape="1">
          <a:blip r:embed="rId5">
            <a:alphaModFix/>
          </a:blip>
          <a:srcRect/>
          <a:stretch/>
        </p:blipFill>
        <p:spPr>
          <a:xfrm>
            <a:off x="3424844" y="4482783"/>
            <a:ext cx="2876201" cy="89832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90549" y="3598334"/>
            <a:ext cx="5016500" cy="1422400"/>
          </a:xfrm>
          <a:prstGeom prst="rect">
            <a:avLst/>
          </a:prstGeom>
        </p:spPr>
      </p:pic>
      <p:pic>
        <p:nvPicPr>
          <p:cNvPr id="10" name="Picture 9"/>
          <p:cNvPicPr>
            <a:picLocks noChangeAspect="1"/>
          </p:cNvPicPr>
          <p:nvPr/>
        </p:nvPicPr>
        <p:blipFill>
          <a:blip r:embed="rId4"/>
          <a:stretch>
            <a:fillRect/>
          </a:stretch>
        </p:blipFill>
        <p:spPr>
          <a:xfrm>
            <a:off x="520700" y="1485900"/>
            <a:ext cx="4953000" cy="1447800"/>
          </a:xfrm>
          <a:prstGeom prst="rect">
            <a:avLst/>
          </a:prstGeom>
        </p:spPr>
      </p:pic>
      <p:sp>
        <p:nvSpPr>
          <p:cNvPr id="279" name="Shape 279"/>
          <p:cNvSpPr txBox="1">
            <a:spLocks noGrp="1"/>
          </p:cNvSpPr>
          <p:nvPr>
            <p:ph type="title" idx="4294967295"/>
          </p:nvPr>
        </p:nvSpPr>
        <p:spPr>
          <a:xfrm>
            <a:off x="382136" y="274637"/>
            <a:ext cx="7847462"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Items are designed to attend to content limits articulated in the standards.</a:t>
            </a:r>
            <a:br>
              <a:rPr lang="en-US" sz="2520" b="0" i="0" u="none" strike="noStrike" cap="none" dirty="0">
                <a:solidFill>
                  <a:schemeClr val="dk1"/>
                </a:solidFill>
                <a:latin typeface="Lucida Sans" panose="020B0602030504020204" pitchFamily="34" charset="0"/>
                <a:sym typeface="Allerta"/>
              </a:rPr>
            </a:br>
            <a:endParaRPr lang="en-US" sz="2520" b="0" i="0" u="none" strike="noStrike" cap="none" dirty="0">
              <a:solidFill>
                <a:schemeClr val="dk1"/>
              </a:solidFill>
              <a:latin typeface="Lucida Sans" panose="020B0602030504020204" pitchFamily="34" charset="0"/>
              <a:sym typeface="Allerta"/>
            </a:endParaRPr>
          </a:p>
        </p:txBody>
      </p:sp>
      <p:sp>
        <p:nvSpPr>
          <p:cNvPr id="280" name="Shape 280"/>
          <p:cNvSpPr/>
          <p:nvPr/>
        </p:nvSpPr>
        <p:spPr>
          <a:xfrm>
            <a:off x="942213" y="1066799"/>
            <a:ext cx="2816988" cy="2353733"/>
          </a:xfrm>
          <a:prstGeom prst="noSmoking">
            <a:avLst>
              <a:gd name="adj" fmla="val 705"/>
            </a:avLst>
          </a:prstGeom>
          <a:solidFill>
            <a:srgbClr val="289659"/>
          </a:solidFill>
          <a:ln w="9525" cap="flat" cmpd="sng">
            <a:solidFill>
              <a:srgbClr val="0A653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281" name="Shape 281"/>
          <p:cNvSpPr txBox="1"/>
          <p:nvPr/>
        </p:nvSpPr>
        <p:spPr>
          <a:xfrm>
            <a:off x="5571066" y="1345336"/>
            <a:ext cx="3268133" cy="4293464"/>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chemeClr val="dk1"/>
                </a:solidFill>
                <a:latin typeface="Lucida Sans" panose="020B0602030504020204" pitchFamily="34" charset="0"/>
                <a:ea typeface="Allerta"/>
                <a:cs typeface="Allerta"/>
                <a:sym typeface="Allerta"/>
              </a:rPr>
              <a:t>8.F.B.4 </a:t>
            </a:r>
            <a:r>
              <a:rPr lang="en-US" sz="1800" dirty="0"/>
              <a:t>Construct a function to model a linear relationship between two quantities. Determine the rate of change and initial value of the function from a description of a relationship or from two (</a:t>
            </a:r>
            <a:r>
              <a:rPr lang="en-US" sz="1800" i="1" dirty="0" err="1"/>
              <a:t>x</a:t>
            </a:r>
            <a:r>
              <a:rPr lang="en-US" sz="1800" dirty="0"/>
              <a:t>, </a:t>
            </a:r>
            <a:r>
              <a:rPr lang="en-US" sz="1800" i="1" dirty="0" err="1"/>
              <a:t>y</a:t>
            </a:r>
            <a:r>
              <a:rPr lang="en-US" sz="1800" dirty="0"/>
              <a:t>) values, including reading these from a table or from a graph. Interpret the rate of change and initial value of a linear function in terms of the situation it models, and in terms of its graph or a table of values. </a:t>
            </a:r>
            <a:endParaRPr lang="en-US" sz="1800" dirty="0">
              <a:solidFill>
                <a:schemeClr val="dk1"/>
              </a:solidFill>
              <a:latin typeface="Lucida Sans" panose="020B0602030504020204" pitchFamily="34" charset="0"/>
              <a:ea typeface="Allerta"/>
              <a:cs typeface="Allerta"/>
              <a:sym typeface="Allerta"/>
            </a:endParaRPr>
          </a:p>
        </p:txBody>
      </p:sp>
      <p:cxnSp>
        <p:nvCxnSpPr>
          <p:cNvPr id="283" name="Shape 283"/>
          <p:cNvCxnSpPr/>
          <p:nvPr/>
        </p:nvCxnSpPr>
        <p:spPr>
          <a:xfrm rot="5400000" flipH="1" flipV="1">
            <a:off x="177986" y="4082545"/>
            <a:ext cx="642775" cy="283954"/>
          </a:xfrm>
          <a:prstGeom prst="straightConnector1">
            <a:avLst/>
          </a:prstGeom>
          <a:noFill/>
          <a:ln w="63500" cap="flat" cmpd="sng">
            <a:solidFill>
              <a:srgbClr val="289659"/>
            </a:solidFill>
            <a:prstDash val="solid"/>
            <a:round/>
            <a:headEnd type="none" w="med" len="med"/>
            <a:tailEnd type="none" w="med" len="med"/>
          </a:ln>
        </p:spPr>
      </p:cxnSp>
      <p:cxnSp>
        <p:nvCxnSpPr>
          <p:cNvPr id="284" name="Shape 284"/>
          <p:cNvCxnSpPr/>
          <p:nvPr/>
        </p:nvCxnSpPr>
        <p:spPr>
          <a:xfrm rot="16200000" flipH="1">
            <a:off x="253080" y="4401746"/>
            <a:ext cx="171168" cy="67733"/>
          </a:xfrm>
          <a:prstGeom prst="straightConnector1">
            <a:avLst/>
          </a:prstGeom>
          <a:noFill/>
          <a:ln w="63500" cap="flat" cmpd="sng">
            <a:solidFill>
              <a:srgbClr val="289659"/>
            </a:solidFill>
            <a:prstDash val="solid"/>
            <a:round/>
            <a:headEnd type="none" w="med" len="med"/>
            <a:tailEnd type="none" w="med" len="med"/>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idx="4294967295"/>
          </p:nvPr>
        </p:nvSpPr>
        <p:spPr>
          <a:xfrm>
            <a:off x="33590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#4</a:t>
            </a:r>
          </a:p>
        </p:txBody>
      </p:sp>
      <p:sp>
        <p:nvSpPr>
          <p:cNvPr id="291" name="Shape 291"/>
          <p:cNvSpPr txBox="1">
            <a:spLocks noGrp="1"/>
          </p:cNvSpPr>
          <p:nvPr>
            <p:ph type="body" idx="4294967295"/>
          </p:nvPr>
        </p:nvSpPr>
        <p:spPr>
          <a:xfrm>
            <a:off x="335902" y="1558212"/>
            <a:ext cx="8416213"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Most items aligned to a single content standard should assess the </a:t>
            </a:r>
            <a:r>
              <a:rPr lang="en-US" sz="2400" b="0" i="0" u="none" strike="noStrike" cap="none" dirty="0">
                <a:solidFill>
                  <a:srgbClr val="2B9650"/>
                </a:solidFill>
                <a:latin typeface="Lucida Sans" panose="020B0602030504020204" pitchFamily="34" charset="0"/>
                <a:sym typeface="Allerta"/>
              </a:rPr>
              <a:t>central concern </a:t>
            </a:r>
            <a:r>
              <a:rPr lang="en-US" sz="2400" b="0" i="0" u="none" strike="noStrike" cap="none" dirty="0">
                <a:solidFill>
                  <a:srgbClr val="3F3F39"/>
                </a:solidFill>
                <a:latin typeface="Lucida Sans" panose="020B0602030504020204" pitchFamily="34" charset="0"/>
                <a:sym typeface="Allerta"/>
              </a:rPr>
              <a:t>of the standard.</a:t>
            </a:r>
          </a:p>
        </p:txBody>
      </p:sp>
      <p:pic>
        <p:nvPicPr>
          <p:cNvPr id="292" name="Shape 292"/>
          <p:cNvPicPr preferRelativeResize="0"/>
          <p:nvPr/>
        </p:nvPicPr>
        <p:blipFill rotWithShape="1">
          <a:blip r:embed="rId3">
            <a:alphaModFix/>
          </a:blip>
          <a:srcRect l="7976" t="8945" b="5269"/>
          <a:stretch/>
        </p:blipFill>
        <p:spPr>
          <a:xfrm>
            <a:off x="2780522" y="3097763"/>
            <a:ext cx="2962664" cy="276186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803535"/>
          </a:xfrm>
          <a:prstGeom prst="rect">
            <a:avLst/>
          </a:prstGeom>
          <a:noFill/>
          <a:ln>
            <a:noFill/>
          </a:ln>
        </p:spPr>
        <p:txBody>
          <a:bodyPr lIns="91425" tIns="91425" rIns="91425" bIns="91425" anchor="ctr" anchorCtr="0">
            <a:noAutofit/>
          </a:bodyPr>
          <a:lstStyle/>
          <a:p>
            <a:pPr marL="0" marR="0" lvl="0" indent="0" algn="l" rtl="0">
              <a:spcBef>
                <a:spcPts val="0"/>
              </a:spcBef>
              <a:buClr>
                <a:srgbClr val="3F3F39"/>
              </a:buClr>
              <a:buSzPct val="25000"/>
              <a:buFont typeface="Allerta"/>
              <a:buNone/>
            </a:pPr>
            <a:r>
              <a:rPr lang="en-US" sz="2200" b="1" i="0" u="none" strike="noStrike" cap="none" dirty="0">
                <a:solidFill>
                  <a:srgbClr val="3F3F39"/>
                </a:solidFill>
                <a:latin typeface="Lucida Sans" panose="020B0602030504020204" pitchFamily="34" charset="0"/>
                <a:ea typeface="Allerta"/>
                <a:cs typeface="Allerta"/>
                <a:sym typeface="Allerta"/>
              </a:rPr>
              <a:t>Most items aligned to a single content standard should assess the central concern of the standard.</a:t>
            </a:r>
          </a:p>
        </p:txBody>
      </p:sp>
      <p:sp>
        <p:nvSpPr>
          <p:cNvPr id="299" name="Shape 299"/>
          <p:cNvSpPr txBox="1">
            <a:spLocks noGrp="1"/>
          </p:cNvSpPr>
          <p:nvPr>
            <p:ph type="body" idx="1"/>
          </p:nvPr>
        </p:nvSpPr>
        <p:spPr>
          <a:xfrm>
            <a:off x="2380456" y="1157378"/>
            <a:ext cx="4040187" cy="492383"/>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Central Concern	</a:t>
            </a:r>
          </a:p>
        </p:txBody>
      </p:sp>
      <p:sp>
        <p:nvSpPr>
          <p:cNvPr id="300" name="Shape 300"/>
          <p:cNvSpPr txBox="1">
            <a:spLocks noGrp="1"/>
          </p:cNvSpPr>
          <p:nvPr>
            <p:ph type="body" idx="3"/>
          </p:nvPr>
        </p:nvSpPr>
        <p:spPr>
          <a:xfrm>
            <a:off x="1777944" y="2716451"/>
            <a:ext cx="4041773" cy="639762"/>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Not the Central Concern</a:t>
            </a:r>
          </a:p>
        </p:txBody>
      </p:sp>
      <p:sp>
        <p:nvSpPr>
          <p:cNvPr id="6" name="Shape 318"/>
          <p:cNvSpPr txBox="1"/>
          <p:nvPr/>
        </p:nvSpPr>
        <p:spPr>
          <a:xfrm>
            <a:off x="1080346" y="5809411"/>
            <a:ext cx="6211994" cy="38565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a:buSzPct val="25000"/>
            </a:pPr>
            <a:r>
              <a:rPr lang="en-US" sz="1800" dirty="0">
                <a:solidFill>
                  <a:srgbClr val="000000"/>
                </a:solidFill>
                <a:latin typeface="Lucida Sans" panose="020B0602030504020204" pitchFamily="34" charset="0"/>
                <a:ea typeface="Allerta"/>
                <a:cs typeface="Allerta"/>
                <a:sym typeface="Allerta"/>
              </a:rPr>
              <a:t>8.EE.C.7. </a:t>
            </a:r>
            <a:r>
              <a:rPr lang="en-US" sz="1800" dirty="0">
                <a:latin typeface="Lucida Sans"/>
                <a:cs typeface="Lucida Sans"/>
              </a:rPr>
              <a:t>Solve linear equations in one variable.</a:t>
            </a:r>
            <a:endParaRPr lang="en-US" sz="1800" dirty="0"/>
          </a:p>
          <a:p>
            <a:pPr lvl="0">
              <a:buSzPct val="25000"/>
            </a:pPr>
            <a:endParaRPr lang="en-US" sz="1800" dirty="0">
              <a:solidFill>
                <a:schemeClr val="dk1"/>
              </a:solidFill>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a:off x="457200" y="3485650"/>
            <a:ext cx="3143250" cy="885825"/>
          </a:xfrm>
          <a:prstGeom prst="rect">
            <a:avLst/>
          </a:prstGeom>
        </p:spPr>
      </p:pic>
      <p:pic>
        <p:nvPicPr>
          <p:cNvPr id="5" name="Picture 4"/>
          <p:cNvPicPr>
            <a:picLocks noChangeAspect="1"/>
          </p:cNvPicPr>
          <p:nvPr/>
        </p:nvPicPr>
        <p:blipFill>
          <a:blip r:embed="rId4"/>
          <a:stretch>
            <a:fillRect/>
          </a:stretch>
        </p:blipFill>
        <p:spPr>
          <a:xfrm>
            <a:off x="4400550" y="3348720"/>
            <a:ext cx="3228578" cy="1828231"/>
          </a:xfrm>
          <a:prstGeom prst="rect">
            <a:avLst/>
          </a:prstGeom>
        </p:spPr>
      </p:pic>
      <p:pic>
        <p:nvPicPr>
          <p:cNvPr id="8" name="Picture 7"/>
          <p:cNvPicPr>
            <a:picLocks noChangeAspect="1"/>
          </p:cNvPicPr>
          <p:nvPr/>
        </p:nvPicPr>
        <p:blipFill>
          <a:blip r:embed="rId5"/>
          <a:stretch>
            <a:fillRect/>
          </a:stretch>
        </p:blipFill>
        <p:spPr>
          <a:xfrm>
            <a:off x="1777943" y="1740157"/>
            <a:ext cx="5717621" cy="1036973"/>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#5</a:t>
            </a:r>
          </a:p>
        </p:txBody>
      </p:sp>
      <p:sp>
        <p:nvSpPr>
          <p:cNvPr id="310" name="Shape 310"/>
          <p:cNvSpPr txBox="1">
            <a:spLocks noGrp="1"/>
          </p:cNvSpPr>
          <p:nvPr>
            <p:ph type="body" idx="4294967295"/>
          </p:nvPr>
        </p:nvSpPr>
        <p:spPr>
          <a:xfrm>
            <a:off x="429208" y="1600200"/>
            <a:ext cx="8229600" cy="1534886"/>
          </a:xfrm>
          <a:prstGeom prst="rect">
            <a:avLst/>
          </a:prstGeom>
          <a:noFill/>
          <a:ln>
            <a:noFill/>
          </a:ln>
        </p:spPr>
        <p:txBody>
          <a:bodyPr lIns="91425" tIns="91425" rIns="91425" bIns="91425" anchor="t" anchorCtr="0">
            <a:noAutofit/>
          </a:bodyPr>
          <a:lstStyle/>
          <a:p>
            <a:pPr lvl="0" indent="-190500">
              <a:spcBef>
                <a:spcPts val="0"/>
              </a:spcBef>
              <a:buSzPct val="25000"/>
              <a:buNone/>
            </a:pPr>
            <a:r>
              <a:rPr lang="en-US" sz="2400" b="0" i="0" u="none" strike="noStrike" cap="none" dirty="0">
                <a:solidFill>
                  <a:srgbClr val="3F3F39"/>
                </a:solidFill>
                <a:latin typeface="Lucida Sans" panose="020B0602030504020204" pitchFamily="34" charset="0"/>
                <a:sym typeface="Allerta"/>
              </a:rPr>
              <a:t>	</a:t>
            </a:r>
            <a:r>
              <a:rPr lang="en-US" dirty="0">
                <a:solidFill>
                  <a:srgbClr val="00B050"/>
                </a:solidFill>
                <a:latin typeface="Lucida Sans" panose="020B0602030504020204" pitchFamily="34" charset="0"/>
              </a:rPr>
              <a:t>Representations </a:t>
            </a:r>
            <a:r>
              <a:rPr lang="en-US" dirty="0">
                <a:solidFill>
                  <a:srgbClr val="3F3F39"/>
                </a:solidFill>
                <a:latin typeface="Lucida Sans" panose="020B0602030504020204" pitchFamily="34" charset="0"/>
              </a:rPr>
              <a:t>are well suited to the mathematics that students are learning and serve an important purpose within the item itself.</a:t>
            </a:r>
            <a:endParaRPr lang="en-US"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311" name="Shape 311"/>
          <p:cNvPicPr preferRelativeResize="0"/>
          <p:nvPr/>
        </p:nvPicPr>
        <p:blipFill rotWithShape="1">
          <a:blip r:embed="rId3">
            <a:alphaModFix/>
          </a:blip>
          <a:srcRect/>
          <a:stretch/>
        </p:blipFill>
        <p:spPr>
          <a:xfrm>
            <a:off x="1718258" y="3135086"/>
            <a:ext cx="5905500" cy="3000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idx="4294967295"/>
          </p:nvPr>
        </p:nvSpPr>
        <p:spPr>
          <a:xfrm>
            <a:off x="313897" y="274637"/>
            <a:ext cx="7915700" cy="1062843"/>
          </a:xfrm>
          <a:prstGeom prst="rect">
            <a:avLst/>
          </a:prstGeom>
          <a:noFill/>
          <a:ln>
            <a:noFill/>
          </a:ln>
        </p:spPr>
        <p:txBody>
          <a:bodyPr lIns="91425" tIns="91425" rIns="91425" bIns="91425" anchor="ctr" anchorCtr="0">
            <a:noAutofit/>
          </a:bodyPr>
          <a:lstStyle/>
          <a:p>
            <a:pPr lvl="0">
              <a:buSzPct val="25000"/>
            </a:pPr>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 </a:t>
            </a:r>
            <a:endParaRPr lang="en-US" sz="2000" b="1" i="0" u="none" strike="noStrike" cap="none" dirty="0">
              <a:solidFill>
                <a:srgbClr val="3F3F39"/>
              </a:solidFill>
              <a:latin typeface="Lucida Sans" panose="020B0602030504020204" pitchFamily="34" charset="0"/>
              <a:sym typeface="Allerta"/>
            </a:endParaRPr>
          </a:p>
        </p:txBody>
      </p:sp>
      <p:sp>
        <p:nvSpPr>
          <p:cNvPr id="318" name="Shape 318"/>
          <p:cNvSpPr txBox="1"/>
          <p:nvPr/>
        </p:nvSpPr>
        <p:spPr>
          <a:xfrm>
            <a:off x="5469466" y="2288970"/>
            <a:ext cx="3347195" cy="1300897"/>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a:buSzPct val="25000"/>
            </a:pPr>
            <a:r>
              <a:rPr lang="en-US" sz="1800" dirty="0">
                <a:solidFill>
                  <a:srgbClr val="000000"/>
                </a:solidFill>
                <a:latin typeface="Lucida Sans" panose="020B0602030504020204" pitchFamily="34" charset="0"/>
                <a:ea typeface="Allerta"/>
                <a:cs typeface="Allerta"/>
                <a:sym typeface="Allerta"/>
              </a:rPr>
              <a:t>8.EE.B </a:t>
            </a:r>
            <a:r>
              <a:rPr lang="en-US" sz="1800" dirty="0">
                <a:latin typeface="Lucida Sans"/>
                <a:cs typeface="Lucida Sans"/>
              </a:rPr>
              <a:t>Understand the connections between proportional relationships, lines, and linear equations</a:t>
            </a:r>
            <a:r>
              <a:rPr lang="en-US" sz="1800" b="1" dirty="0"/>
              <a:t>.</a:t>
            </a:r>
            <a:endParaRPr lang="en-US" sz="1800" dirty="0"/>
          </a:p>
          <a:p>
            <a:pPr lvl="0">
              <a:buSzPct val="25000"/>
            </a:pPr>
            <a:endParaRPr lang="en-US" sz="1800" dirty="0">
              <a:solidFill>
                <a:schemeClr val="dk1"/>
              </a:solidFill>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a:off x="325967" y="1456267"/>
            <a:ext cx="4485834" cy="4707466"/>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idx="4294967295"/>
          </p:nvPr>
        </p:nvSpPr>
        <p:spPr>
          <a:xfrm>
            <a:off x="522514"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#6</a:t>
            </a:r>
          </a:p>
        </p:txBody>
      </p:sp>
      <p:sp>
        <p:nvSpPr>
          <p:cNvPr id="332" name="Shape 332"/>
          <p:cNvSpPr txBox="1">
            <a:spLocks noGrp="1"/>
          </p:cNvSpPr>
          <p:nvPr>
            <p:ph type="body" idx="4294967295"/>
          </p:nvPr>
        </p:nvSpPr>
        <p:spPr>
          <a:xfrm>
            <a:off x="391886" y="1417637"/>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use mathematically precise language, are </a:t>
            </a:r>
            <a:r>
              <a:rPr lang="en-US" sz="2400" b="0" i="0" u="none" strike="noStrike" cap="none" dirty="0">
                <a:solidFill>
                  <a:srgbClr val="2B9650"/>
                </a:solidFill>
                <a:latin typeface="Lucida Sans" panose="020B0602030504020204" pitchFamily="34" charset="0"/>
                <a:sym typeface="Allerta"/>
              </a:rPr>
              <a:t>free from mathematical errors or ambiguities</a:t>
            </a:r>
            <a:r>
              <a:rPr lang="en-US" sz="2400" b="0" i="0" u="none" strike="noStrike" cap="none" dirty="0">
                <a:solidFill>
                  <a:srgbClr val="3F3F39"/>
                </a:solidFill>
                <a:latin typeface="Lucida Sans" panose="020B0602030504020204" pitchFamily="34" charset="0"/>
                <a:sym typeface="Allerta"/>
              </a:rPr>
              <a:t>, and are aligned to the mathematically appropriate standard. </a:t>
            </a:r>
          </a:p>
        </p:txBody>
      </p:sp>
      <p:pic>
        <p:nvPicPr>
          <p:cNvPr id="333" name="Shape 333"/>
          <p:cNvPicPr preferRelativeResize="0"/>
          <p:nvPr/>
        </p:nvPicPr>
        <p:blipFill rotWithShape="1">
          <a:blip r:embed="rId3">
            <a:alphaModFix/>
          </a:blip>
          <a:srcRect l="11900" t="10122" r="13434" b="735"/>
          <a:stretch/>
        </p:blipFill>
        <p:spPr>
          <a:xfrm>
            <a:off x="2583782" y="3245499"/>
            <a:ext cx="3868615" cy="307910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idx="4294967295"/>
          </p:nvPr>
        </p:nvSpPr>
        <p:spPr>
          <a:xfrm>
            <a:off x="295840" y="384517"/>
            <a:ext cx="7983939" cy="151233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400" b="1" i="0" u="none" strike="noStrike" cap="none" dirty="0">
                <a:solidFill>
                  <a:srgbClr val="3F3F39"/>
                </a:solidFill>
                <a:latin typeface="Lucida Sans" panose="020B0602030504020204" pitchFamily="34" charset="0"/>
                <a:sym typeface="Allerta"/>
              </a:rPr>
              <a:t>Items use mathematically precise language, are </a:t>
            </a:r>
            <a:r>
              <a:rPr lang="en-US" sz="2400" b="1" i="0" u="none" strike="noStrike" cap="none" dirty="0">
                <a:solidFill>
                  <a:srgbClr val="2B9650"/>
                </a:solidFill>
                <a:latin typeface="Lucida Sans" panose="020B0602030504020204" pitchFamily="34" charset="0"/>
                <a:sym typeface="Allerta"/>
              </a:rPr>
              <a:t>free from mathematical errors or ambiguities</a:t>
            </a:r>
            <a:r>
              <a:rPr lang="en-US" sz="2400" b="1" i="0" u="none" strike="noStrike" cap="none" dirty="0">
                <a:solidFill>
                  <a:srgbClr val="3F3F39"/>
                </a:solidFill>
                <a:latin typeface="Lucida Sans" panose="020B0602030504020204" pitchFamily="34" charset="0"/>
                <a:sym typeface="Allerta"/>
              </a:rPr>
              <a:t>, and are aligned to the mathematically appropriate standard. </a:t>
            </a:r>
          </a:p>
        </p:txBody>
      </p:sp>
      <p:pic>
        <p:nvPicPr>
          <p:cNvPr id="9" name="Picture 8"/>
          <p:cNvPicPr>
            <a:picLocks noChangeAspect="1"/>
          </p:cNvPicPr>
          <p:nvPr/>
        </p:nvPicPr>
        <p:blipFill>
          <a:blip r:embed="rId3"/>
          <a:stretch>
            <a:fillRect/>
          </a:stretch>
        </p:blipFill>
        <p:spPr>
          <a:xfrm>
            <a:off x="311150" y="1932516"/>
            <a:ext cx="4497917" cy="4333502"/>
          </a:xfrm>
          <a:prstGeom prst="rect">
            <a:avLst/>
          </a:prstGeom>
        </p:spPr>
      </p:pic>
      <p:sp>
        <p:nvSpPr>
          <p:cNvPr id="343" name="Shape 343"/>
          <p:cNvSpPr txBox="1"/>
          <p:nvPr/>
        </p:nvSpPr>
        <p:spPr>
          <a:xfrm>
            <a:off x="4622798" y="4647666"/>
            <a:ext cx="4301066" cy="1465267"/>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rgbClr val="000000"/>
                </a:solidFill>
                <a:latin typeface="Lucida Sans" panose="020B0602030504020204" pitchFamily="34" charset="0"/>
                <a:ea typeface="Allerta"/>
                <a:cs typeface="Allerta"/>
                <a:sym typeface="Allerta"/>
              </a:rPr>
              <a:t>8.EE.8b</a:t>
            </a:r>
            <a:r>
              <a:rPr lang="en-US" sz="1800" dirty="0">
                <a:solidFill>
                  <a:srgbClr val="000000"/>
                </a:solidFill>
                <a:latin typeface="Lucida Sans"/>
                <a:ea typeface="Allerta"/>
                <a:cs typeface="Lucida Sans"/>
                <a:sym typeface="Allerta"/>
              </a:rPr>
              <a:t>. </a:t>
            </a:r>
            <a:r>
              <a:rPr lang="en-US" sz="1800" dirty="0">
                <a:latin typeface="Lucida Sans"/>
                <a:cs typeface="Lucida Sans"/>
              </a:rPr>
              <a:t>Solve systems of two linear equations in two variables algebraically, and estimate solutions by graphing the equations. Solve simple cases by inspection. </a:t>
            </a:r>
            <a:r>
              <a:rPr lang="en-US" sz="1800" dirty="0">
                <a:solidFill>
                  <a:srgbClr val="000000"/>
                </a:solidFill>
                <a:latin typeface="Lucida Sans"/>
                <a:ea typeface="Allerta"/>
                <a:cs typeface="Lucida Sans"/>
                <a:sym typeface="Allerta"/>
              </a:rPr>
              <a:t> </a:t>
            </a:r>
            <a:endParaRPr lang="en-US" sz="1800" dirty="0">
              <a:solidFill>
                <a:schemeClr val="dk1"/>
              </a:solidFill>
              <a:latin typeface="Lucida Sans"/>
              <a:ea typeface="Arial"/>
              <a:cs typeface="Lucida Sans"/>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35293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idx="4294967295"/>
          </p:nvPr>
        </p:nvSpPr>
        <p:spPr>
          <a:xfrm>
            <a:off x="429208" y="30668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#7</a:t>
            </a:r>
          </a:p>
        </p:txBody>
      </p:sp>
      <p:sp>
        <p:nvSpPr>
          <p:cNvPr id="351" name="Shape 351"/>
          <p:cNvSpPr txBox="1">
            <a:spLocks noGrp="1"/>
          </p:cNvSpPr>
          <p:nvPr>
            <p:ph type="body" idx="4294967295"/>
          </p:nvPr>
        </p:nvSpPr>
        <p:spPr>
          <a:xfrm>
            <a:off x="429208" y="1468536"/>
            <a:ext cx="8229600" cy="127829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The demands of items measuring the Standards for Mathematical Practice are </a:t>
            </a:r>
            <a:r>
              <a:rPr lang="en-US" sz="2400" b="0" i="0" u="none" strike="noStrike" cap="none" dirty="0">
                <a:solidFill>
                  <a:srgbClr val="2B9650"/>
                </a:solidFill>
                <a:latin typeface="Lucida Sans" panose="020B0602030504020204" pitchFamily="34" charset="0"/>
                <a:sym typeface="Allerta"/>
              </a:rPr>
              <a:t>appropriate</a:t>
            </a:r>
            <a:r>
              <a:rPr lang="en-US" sz="2400" b="0" i="0" u="none" strike="noStrike" cap="none" dirty="0">
                <a:solidFill>
                  <a:srgbClr val="3F3F39"/>
                </a:solidFill>
                <a:latin typeface="Lucida Sans" panose="020B0602030504020204" pitchFamily="34" charset="0"/>
                <a:sym typeface="Allerta"/>
              </a:rPr>
              <a:t> to the targeted grade level.</a:t>
            </a:r>
          </a:p>
        </p:txBody>
      </p:sp>
      <p:pic>
        <p:nvPicPr>
          <p:cNvPr id="352" name="Shape 352"/>
          <p:cNvPicPr preferRelativeResize="0"/>
          <p:nvPr/>
        </p:nvPicPr>
        <p:blipFill rotWithShape="1">
          <a:blip r:embed="rId3">
            <a:alphaModFix/>
          </a:blip>
          <a:srcRect/>
          <a:stretch/>
        </p:blipFill>
        <p:spPr>
          <a:xfrm>
            <a:off x="2444619" y="3102558"/>
            <a:ext cx="3876675" cy="280987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p:nvPr/>
        </p:nvSpPr>
        <p:spPr>
          <a:xfrm>
            <a:off x="212096" y="5620581"/>
            <a:ext cx="6019371" cy="37382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8.EE.A. Work with radicals and integer exponents.</a:t>
            </a:r>
          </a:p>
        </p:txBody>
      </p:sp>
      <p:sp>
        <p:nvSpPr>
          <p:cNvPr id="359" name="Shape 359"/>
          <p:cNvSpPr txBox="1"/>
          <p:nvPr/>
        </p:nvSpPr>
        <p:spPr>
          <a:xfrm>
            <a:off x="234379" y="5131554"/>
            <a:ext cx="8046021" cy="405645"/>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MP3. Construct viable arguments and critique the reasoning of others.</a:t>
            </a:r>
          </a:p>
        </p:txBody>
      </p:sp>
      <p:sp>
        <p:nvSpPr>
          <p:cNvPr id="360" name="Shape 360"/>
          <p:cNvSpPr txBox="1">
            <a:spLocks noGrp="1"/>
          </p:cNvSpPr>
          <p:nvPr>
            <p:ph type="title" idx="4294967295"/>
          </p:nvPr>
        </p:nvSpPr>
        <p:spPr>
          <a:xfrm>
            <a:off x="234380" y="331787"/>
            <a:ext cx="8479408" cy="108757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200" b="1" i="0" u="none" strike="noStrike" cap="none" dirty="0">
                <a:solidFill>
                  <a:srgbClr val="3F3F39"/>
                </a:solidFill>
                <a:latin typeface="Lucida Sans" panose="020B0602030504020204" pitchFamily="34" charset="0"/>
                <a:sym typeface="Allerta"/>
              </a:rPr>
              <a:t>The demands of items measuring the Standards for Mathematical Practice are appropriate to the targeted grade level.</a:t>
            </a:r>
          </a:p>
        </p:txBody>
      </p:sp>
      <p:pic>
        <p:nvPicPr>
          <p:cNvPr id="3" name="Picture 2"/>
          <p:cNvPicPr>
            <a:picLocks noChangeAspect="1"/>
          </p:cNvPicPr>
          <p:nvPr/>
        </p:nvPicPr>
        <p:blipFill>
          <a:blip r:embed="rId3"/>
          <a:stretch>
            <a:fillRect/>
          </a:stretch>
        </p:blipFill>
        <p:spPr>
          <a:xfrm>
            <a:off x="234379" y="1686168"/>
            <a:ext cx="8418010" cy="2693327"/>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idx="4294967295"/>
          </p:nvPr>
        </p:nvSpPr>
        <p:spPr>
          <a:xfrm>
            <a:off x="429208" y="288018"/>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a:t>
            </a:r>
            <a:r>
              <a:rPr lang="en-US" dirty="0">
                <a:solidFill>
                  <a:srgbClr val="3F3F39"/>
                </a:solidFill>
                <a:latin typeface="Lucida Sans" panose="020B0602030504020204" pitchFamily="34" charset="0"/>
              </a:rPr>
              <a:t>8</a:t>
            </a:r>
            <a:endParaRPr lang="en-US" sz="2800" b="0" i="0" u="none" strike="noStrike" cap="none" dirty="0">
              <a:solidFill>
                <a:srgbClr val="3F3F39"/>
              </a:solidFill>
              <a:latin typeface="Lucida Sans" panose="020B0602030504020204" pitchFamily="34" charset="0"/>
              <a:sym typeface="Allerta"/>
            </a:endParaRPr>
          </a:p>
        </p:txBody>
      </p:sp>
      <p:sp>
        <p:nvSpPr>
          <p:cNvPr id="368" name="Shape 36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15A059"/>
                </a:solidFill>
                <a:latin typeface="Lucida Sans" panose="020B0602030504020204" pitchFamily="34" charset="0"/>
                <a:sym typeface="Allerta"/>
              </a:rPr>
              <a:t>Item types </a:t>
            </a:r>
            <a:r>
              <a:rPr lang="en-US" sz="2400" b="0" i="0" u="none" strike="noStrike" cap="none" dirty="0">
                <a:solidFill>
                  <a:srgbClr val="3F3F39"/>
                </a:solidFill>
                <a:latin typeface="Lucida Sans" panose="020B0602030504020204" pitchFamily="34" charset="0"/>
                <a:sym typeface="Allerta"/>
              </a:rPr>
              <a:t>are chosen to </a:t>
            </a:r>
            <a:r>
              <a:rPr lang="en-US" sz="2400" b="0" i="0" u="none" strike="noStrike" cap="none" dirty="0">
                <a:solidFill>
                  <a:schemeClr val="dk2"/>
                </a:solidFill>
                <a:latin typeface="Lucida Sans" panose="020B0602030504020204" pitchFamily="34" charset="0"/>
                <a:sym typeface="Allerta"/>
              </a:rPr>
              <a:t>match </a:t>
            </a:r>
            <a:r>
              <a:rPr lang="en-US" sz="2400" b="0" i="0" u="none" strike="noStrike" cap="none" dirty="0">
                <a:solidFill>
                  <a:srgbClr val="3F3F39"/>
                </a:solidFill>
                <a:latin typeface="Lucida Sans" panose="020B0602030504020204" pitchFamily="34" charset="0"/>
                <a:sym typeface="Allerta"/>
              </a:rPr>
              <a:t>the item’s </a:t>
            </a:r>
            <a:r>
              <a:rPr lang="en-US" sz="2400" b="0" i="0" u="none" strike="noStrike" cap="none" dirty="0">
                <a:solidFill>
                  <a:schemeClr val="accent2"/>
                </a:solidFill>
                <a:latin typeface="Lucida Sans" panose="020B0602030504020204" pitchFamily="34" charset="0"/>
                <a:sym typeface="Allerta"/>
              </a:rPr>
              <a:t>purpose</a:t>
            </a:r>
            <a:r>
              <a:rPr lang="en-US" sz="2400" b="0" i="0" u="none" strike="noStrike" cap="none" dirty="0">
                <a:solidFill>
                  <a:srgbClr val="3F3F39"/>
                </a:solidFill>
                <a:latin typeface="Lucida Sans" panose="020B0602030504020204" pitchFamily="34" charset="0"/>
                <a:sym typeface="Allerta"/>
              </a:rPr>
              <a:t> and as part of the </a:t>
            </a:r>
            <a:r>
              <a:rPr lang="en-US" sz="2400" b="0" i="0" u="none" strike="noStrike" cap="none" dirty="0">
                <a:solidFill>
                  <a:srgbClr val="00B050"/>
                </a:solidFill>
                <a:latin typeface="Lucida Sans" panose="020B0602030504020204" pitchFamily="34" charset="0"/>
                <a:sym typeface="Allerta"/>
              </a:rPr>
              <a:t>evidence</a:t>
            </a:r>
            <a:r>
              <a:rPr lang="en-US" sz="2400" b="0" i="0" u="none" strike="noStrike" cap="none" dirty="0">
                <a:solidFill>
                  <a:srgbClr val="3F3F39"/>
                </a:solidFill>
                <a:latin typeface="Lucida Sans" panose="020B0602030504020204" pitchFamily="34" charset="0"/>
                <a:sym typeface="Allerta"/>
              </a:rPr>
              <a:t> required by the standards. </a:t>
            </a:r>
          </a:p>
        </p:txBody>
      </p:sp>
      <p:pic>
        <p:nvPicPr>
          <p:cNvPr id="369" name="Shape 369"/>
          <p:cNvPicPr preferRelativeResize="0"/>
          <p:nvPr/>
        </p:nvPicPr>
        <p:blipFill rotWithShape="1">
          <a:blip r:embed="rId3">
            <a:alphaModFix/>
          </a:blip>
          <a:srcRect b="15297"/>
          <a:stretch/>
        </p:blipFill>
        <p:spPr>
          <a:xfrm>
            <a:off x="2715208" y="2869616"/>
            <a:ext cx="3657600" cy="3098047"/>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idx="4294967295"/>
          </p:nvPr>
        </p:nvSpPr>
        <p:spPr>
          <a:xfrm>
            <a:off x="368071" y="274637"/>
            <a:ext cx="8318728" cy="89906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20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p>
        </p:txBody>
      </p:sp>
      <p:sp>
        <p:nvSpPr>
          <p:cNvPr id="401" name="Shape 401"/>
          <p:cNvSpPr txBox="1"/>
          <p:nvPr/>
        </p:nvSpPr>
        <p:spPr>
          <a:xfrm>
            <a:off x="139471" y="4783947"/>
            <a:ext cx="8775928" cy="912043"/>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SzPct val="25000"/>
            </a:pPr>
            <a:r>
              <a:rPr lang="en-US" sz="1800" dirty="0">
                <a:solidFill>
                  <a:schemeClr val="dk1"/>
                </a:solidFill>
                <a:latin typeface="Lucida Sans" panose="020B0602030504020204" pitchFamily="34" charset="0"/>
                <a:ea typeface="Allerta"/>
                <a:cs typeface="Allerta"/>
                <a:sym typeface="Allerta"/>
              </a:rPr>
              <a:t>8.EE.B.</a:t>
            </a:r>
            <a:r>
              <a:rPr lang="en-US" sz="1800" dirty="0">
                <a:latin typeface="Lucida Sans"/>
                <a:cs typeface="Lucida Sans"/>
              </a:rPr>
              <a:t>b. Solve linear equations with rational number coefficients, including equations whose solutions require expanding expressions using the distributive property and collecting like terms.</a:t>
            </a:r>
          </a:p>
          <a:p>
            <a:pPr marL="0" marR="0" lvl="0" indent="0" algn="l" rtl="0">
              <a:spcBef>
                <a:spcPts val="0"/>
              </a:spcBef>
              <a:buSzPct val="25000"/>
              <a:buNone/>
            </a:pPr>
            <a:endParaRPr lang="en-US" sz="1800" dirty="0">
              <a:solidFill>
                <a:schemeClr val="dk1"/>
              </a:solidFill>
              <a:latin typeface="Lucida Sans" panose="020B0602030504020204" pitchFamily="34" charset="0"/>
              <a:ea typeface="Allerta"/>
              <a:cs typeface="Allerta"/>
              <a:sym typeface="Allerta"/>
            </a:endParaRPr>
          </a:p>
        </p:txBody>
      </p:sp>
      <p:pic>
        <p:nvPicPr>
          <p:cNvPr id="2" name="Picture 1"/>
          <p:cNvPicPr>
            <a:picLocks noChangeAspect="1"/>
          </p:cNvPicPr>
          <p:nvPr/>
        </p:nvPicPr>
        <p:blipFill>
          <a:blip r:embed="rId3"/>
          <a:stretch>
            <a:fillRect/>
          </a:stretch>
        </p:blipFill>
        <p:spPr>
          <a:xfrm>
            <a:off x="1130784" y="1525437"/>
            <a:ext cx="6172200" cy="3048000"/>
          </a:xfrm>
          <a:prstGeom prst="rect">
            <a:avLst/>
          </a:prstGeom>
        </p:spPr>
      </p:pic>
      <p:sp>
        <p:nvSpPr>
          <p:cNvPr id="3" name="TextBox 2"/>
          <p:cNvSpPr txBox="1"/>
          <p:nvPr/>
        </p:nvSpPr>
        <p:spPr>
          <a:xfrm>
            <a:off x="139471" y="5752611"/>
            <a:ext cx="5083823" cy="369332"/>
          </a:xfrm>
          <a:prstGeom prst="rect">
            <a:avLst/>
          </a:prstGeom>
          <a:noFill/>
          <a:ln>
            <a:solidFill>
              <a:schemeClr val="tx1"/>
            </a:solidFill>
          </a:ln>
        </p:spPr>
        <p:txBody>
          <a:bodyPr wrap="square" rtlCol="0">
            <a:spAutoFit/>
          </a:bodyPr>
          <a:lstStyle/>
          <a:p>
            <a:r>
              <a:rPr lang="en-US" sz="1800" dirty="0">
                <a:latin typeface="Lucida Sans" charset="0"/>
                <a:ea typeface="Lucida Sans" charset="0"/>
                <a:cs typeface="Lucida Sans" charset="0"/>
              </a:rPr>
              <a:t>MP7. Look for and make use of structure</a:t>
            </a:r>
            <a:r>
              <a:rPr lang="en-US" dirty="0"/>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idx="4294967295"/>
          </p:nvPr>
        </p:nvSpPr>
        <p:spPr>
          <a:xfrm>
            <a:off x="341193" y="274637"/>
            <a:ext cx="821445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a:t>
            </a:r>
            <a:r>
              <a:rPr lang="en-US" sz="2520" b="1" i="0" u="none" strike="noStrike" cap="none" dirty="0">
                <a:solidFill>
                  <a:schemeClr val="dk1"/>
                </a:solidFill>
                <a:latin typeface="Lucida Sans" panose="020B0602030504020204" pitchFamily="34" charset="0"/>
                <a:sym typeface="Allerta"/>
              </a:rPr>
              <a:t> </a:t>
            </a:r>
          </a:p>
        </p:txBody>
      </p:sp>
      <p:sp>
        <p:nvSpPr>
          <p:cNvPr id="376" name="Shape 376"/>
          <p:cNvSpPr txBox="1"/>
          <p:nvPr/>
        </p:nvSpPr>
        <p:spPr>
          <a:xfrm>
            <a:off x="359006" y="4520145"/>
            <a:ext cx="8526251" cy="1762121"/>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rgbClr val="000000"/>
                </a:solidFill>
                <a:latin typeface="Lucida Sans" panose="020B0602030504020204" pitchFamily="34" charset="0"/>
                <a:ea typeface="Allerta"/>
                <a:cs typeface="Allerta"/>
                <a:sym typeface="Allerta"/>
              </a:rPr>
              <a:t>8.EE.A.4 </a:t>
            </a:r>
            <a:r>
              <a:rPr lang="en-US" sz="1800" dirty="0">
                <a:latin typeface="Lucida Sans"/>
                <a:cs typeface="Lucida Sans"/>
              </a:rPr>
              <a:t>Perform operations with numbers expressed in scientific notation, including problems where both decimal and scientific notation are used. Use scientific notation and choose units of appropriate size for measurements of very large or very small quantities (e.g., use millimeters per year for seafloor spreading). Interpret scientific notation that has been generated by technology. </a:t>
            </a:r>
            <a:endParaRPr lang="en-US" sz="1800" dirty="0">
              <a:solidFill>
                <a:schemeClr val="dk1"/>
              </a:solidFill>
              <a:latin typeface="Lucida Sans"/>
              <a:ea typeface="Arial"/>
              <a:cs typeface="Lucida Sans"/>
              <a:sym typeface="Arial"/>
            </a:endParaRPr>
          </a:p>
        </p:txBody>
      </p:sp>
      <p:pic>
        <p:nvPicPr>
          <p:cNvPr id="4" name="Picture 3"/>
          <p:cNvPicPr>
            <a:picLocks noChangeAspect="1"/>
          </p:cNvPicPr>
          <p:nvPr/>
        </p:nvPicPr>
        <p:blipFill>
          <a:blip r:embed="rId3"/>
          <a:stretch>
            <a:fillRect/>
          </a:stretch>
        </p:blipFill>
        <p:spPr>
          <a:xfrm>
            <a:off x="205316" y="1621367"/>
            <a:ext cx="8481483" cy="1579547"/>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idx="4294967295"/>
          </p:nvPr>
        </p:nvSpPr>
        <p:spPr>
          <a:xfrm>
            <a:off x="255855" y="274637"/>
            <a:ext cx="8260346"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r>
              <a:rPr lang="en-US" sz="2520" b="1" i="0" u="none" strike="noStrike" cap="none" dirty="0">
                <a:solidFill>
                  <a:schemeClr val="dk1"/>
                </a:solidFill>
                <a:latin typeface="Lucida Sans" panose="020B0602030504020204" pitchFamily="34" charset="0"/>
                <a:sym typeface="Allerta"/>
              </a:rPr>
              <a:t> </a:t>
            </a:r>
          </a:p>
        </p:txBody>
      </p:sp>
      <p:sp>
        <p:nvSpPr>
          <p:cNvPr id="384" name="Shape 384"/>
          <p:cNvSpPr txBox="1"/>
          <p:nvPr/>
        </p:nvSpPr>
        <p:spPr>
          <a:xfrm>
            <a:off x="4402667" y="4978399"/>
            <a:ext cx="4387588" cy="1083734"/>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1600" dirty="0">
                <a:solidFill>
                  <a:schemeClr val="dk1"/>
                </a:solidFill>
                <a:latin typeface="Lucida Sans" panose="020B0602030504020204" pitchFamily="34" charset="0"/>
                <a:ea typeface="Allerta"/>
                <a:cs typeface="Allerta"/>
                <a:sym typeface="Allerta"/>
              </a:rPr>
              <a:t>8.F.A.3. </a:t>
            </a:r>
            <a:r>
              <a:rPr lang="en-US" sz="1600" dirty="0">
                <a:latin typeface="Lucida Sans"/>
                <a:cs typeface="Lucida Sans"/>
              </a:rPr>
              <a:t>Interpret the equation </a:t>
            </a:r>
            <a:r>
              <a:rPr lang="en-US" sz="1600" i="1" dirty="0" err="1">
                <a:latin typeface="Lucida Sans"/>
                <a:cs typeface="Lucida Sans"/>
              </a:rPr>
              <a:t>y</a:t>
            </a:r>
            <a:r>
              <a:rPr lang="en-US" sz="1600" i="1" dirty="0">
                <a:latin typeface="Lucida Sans"/>
                <a:cs typeface="Lucida Sans"/>
              </a:rPr>
              <a:t> </a:t>
            </a:r>
            <a:r>
              <a:rPr lang="en-US" sz="1600" dirty="0">
                <a:latin typeface="Lucida Sans"/>
                <a:cs typeface="Lucida Sans"/>
              </a:rPr>
              <a:t>= </a:t>
            </a:r>
            <a:r>
              <a:rPr lang="en-US" sz="1600" i="1" dirty="0" err="1">
                <a:latin typeface="Lucida Sans"/>
                <a:cs typeface="Lucida Sans"/>
              </a:rPr>
              <a:t>mx</a:t>
            </a:r>
            <a:r>
              <a:rPr lang="en-US" sz="1600" i="1" dirty="0">
                <a:latin typeface="Lucida Sans"/>
                <a:cs typeface="Lucida Sans"/>
              </a:rPr>
              <a:t> </a:t>
            </a:r>
            <a:r>
              <a:rPr lang="en-US" sz="1600" dirty="0">
                <a:latin typeface="Lucida Sans"/>
                <a:cs typeface="Lucida Sans"/>
              </a:rPr>
              <a:t>+ </a:t>
            </a:r>
            <a:r>
              <a:rPr lang="en-US" sz="1600" i="1" dirty="0" err="1">
                <a:latin typeface="Lucida Sans"/>
                <a:cs typeface="Lucida Sans"/>
              </a:rPr>
              <a:t>b</a:t>
            </a:r>
            <a:r>
              <a:rPr lang="en-US" sz="1600" i="1" dirty="0">
                <a:latin typeface="Lucida Sans"/>
                <a:cs typeface="Lucida Sans"/>
              </a:rPr>
              <a:t> </a:t>
            </a:r>
            <a:r>
              <a:rPr lang="en-US" sz="1600" dirty="0">
                <a:latin typeface="Lucida Sans"/>
                <a:cs typeface="Lucida Sans"/>
              </a:rPr>
              <a:t>as defining a linear function, whose graph is a straight line; give examples of functions that are not linear. </a:t>
            </a:r>
            <a:endParaRPr lang="en-US" sz="1600" dirty="0">
              <a:solidFill>
                <a:schemeClr val="dk1"/>
              </a:solidFill>
              <a:latin typeface="Lucida Sans"/>
              <a:ea typeface="Arial"/>
              <a:cs typeface="Lucida Sans"/>
              <a:sym typeface="Arial"/>
            </a:endParaRPr>
          </a:p>
        </p:txBody>
      </p:sp>
      <p:pic>
        <p:nvPicPr>
          <p:cNvPr id="4" name="Picture 3"/>
          <p:cNvPicPr>
            <a:picLocks noChangeAspect="1"/>
          </p:cNvPicPr>
          <p:nvPr/>
        </p:nvPicPr>
        <p:blipFill>
          <a:blip r:embed="rId3"/>
          <a:stretch>
            <a:fillRect/>
          </a:stretch>
        </p:blipFill>
        <p:spPr>
          <a:xfrm>
            <a:off x="323849" y="1299633"/>
            <a:ext cx="2546536" cy="4559301"/>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idx="4294967295"/>
          </p:nvPr>
        </p:nvSpPr>
        <p:spPr>
          <a:xfrm>
            <a:off x="300250" y="274637"/>
            <a:ext cx="8215953" cy="85812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p>
        </p:txBody>
      </p:sp>
      <p:pic>
        <p:nvPicPr>
          <p:cNvPr id="4" name="Picture 3"/>
          <p:cNvPicPr>
            <a:picLocks noChangeAspect="1"/>
          </p:cNvPicPr>
          <p:nvPr/>
        </p:nvPicPr>
        <p:blipFill>
          <a:blip r:embed="rId3"/>
          <a:stretch>
            <a:fillRect/>
          </a:stretch>
        </p:blipFill>
        <p:spPr>
          <a:xfrm>
            <a:off x="304800" y="1134533"/>
            <a:ext cx="5203371" cy="5181600"/>
          </a:xfrm>
          <a:prstGeom prst="rect">
            <a:avLst/>
          </a:prstGeom>
        </p:spPr>
      </p:pic>
      <p:sp>
        <p:nvSpPr>
          <p:cNvPr id="393" name="Shape 393"/>
          <p:cNvSpPr txBox="1"/>
          <p:nvPr/>
        </p:nvSpPr>
        <p:spPr>
          <a:xfrm>
            <a:off x="5435600" y="2825958"/>
            <a:ext cx="3476935" cy="2033909"/>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chemeClr val="dk1"/>
                </a:solidFill>
                <a:latin typeface="Lucida Sans"/>
                <a:ea typeface="Allerta"/>
                <a:cs typeface="Lucida Sans"/>
                <a:sym typeface="Allerta"/>
              </a:rPr>
              <a:t>8.EE.B.5. </a:t>
            </a:r>
            <a:r>
              <a:rPr lang="en-US" sz="1800" dirty="0">
                <a:latin typeface="Lucida Sans"/>
                <a:cs typeface="Lucida Sans"/>
              </a:rPr>
              <a:t>Graph proportional relationships, interpreting the unit rate as the slope of the graph. Compare two different proportional relationships represented in different ways </a:t>
            </a:r>
            <a:endParaRPr lang="en-US" sz="1800" dirty="0">
              <a:solidFill>
                <a:schemeClr val="dk1"/>
              </a:solidFill>
              <a:latin typeface="Lucida Sans"/>
              <a:ea typeface="Arial"/>
              <a:cs typeface="Lucida Sans"/>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#9</a:t>
            </a:r>
          </a:p>
        </p:txBody>
      </p:sp>
      <p:sp>
        <p:nvSpPr>
          <p:cNvPr id="204" name="Shape 204"/>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Most items measuring the </a:t>
            </a:r>
            <a:r>
              <a:rPr lang="en-US" sz="2400" b="0" i="0" u="none" strike="noStrike" cap="none" dirty="0">
                <a:solidFill>
                  <a:srgbClr val="15A059"/>
                </a:solidFill>
                <a:latin typeface="Lucida Sans" panose="020B0602030504020204" pitchFamily="34" charset="0"/>
                <a:sym typeface="Allerta"/>
              </a:rPr>
              <a:t>Standards for Mathematical Practice</a:t>
            </a:r>
            <a:r>
              <a:rPr lang="en-US" sz="2400" b="0" i="0" u="none" strike="noStrike" cap="none" dirty="0">
                <a:solidFill>
                  <a:srgbClr val="3F3F39"/>
                </a:solidFill>
                <a:latin typeface="Lucida Sans" panose="020B0602030504020204" pitchFamily="34" charset="0"/>
                <a:sym typeface="Allerta"/>
              </a:rPr>
              <a:t> are also aligned to content standards representing the </a:t>
            </a:r>
            <a:r>
              <a:rPr lang="en-US" sz="2400" b="0" i="0" u="none" strike="noStrike" cap="none" dirty="0">
                <a:solidFill>
                  <a:srgbClr val="00B050"/>
                </a:solidFill>
                <a:latin typeface="Lucida Sans" panose="020B0602030504020204" pitchFamily="34" charset="0"/>
                <a:sym typeface="Allerta"/>
              </a:rPr>
              <a:t>major work </a:t>
            </a:r>
            <a:r>
              <a:rPr lang="en-US" sz="2400" b="0" i="0" u="none" strike="noStrike" cap="none" dirty="0">
                <a:solidFill>
                  <a:srgbClr val="3F3F39"/>
                </a:solidFill>
                <a:latin typeface="Lucida Sans" panose="020B0602030504020204" pitchFamily="34" charset="0"/>
                <a:sym typeface="Allerta"/>
              </a:rPr>
              <a:t>of the grade.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344660" y="274637"/>
            <a:ext cx="834213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Most items measuring the Standards for Mathematical Practice are also aligned to content standards representing the major work of the grade. </a:t>
            </a:r>
          </a:p>
        </p:txBody>
      </p:sp>
      <p:sp>
        <p:nvSpPr>
          <p:cNvPr id="213" name="Shape 213"/>
          <p:cNvSpPr txBox="1"/>
          <p:nvPr/>
        </p:nvSpPr>
        <p:spPr>
          <a:xfrm>
            <a:off x="468201" y="4927749"/>
            <a:ext cx="4398966" cy="363772"/>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rgbClr val="000000"/>
                </a:solidFill>
                <a:latin typeface="Lucida Sans" panose="020B0602030504020204" pitchFamily="34" charset="0"/>
                <a:ea typeface="Allerta"/>
                <a:cs typeface="Allerta"/>
                <a:sym typeface="Allerta"/>
              </a:rPr>
              <a:t>MP.7 Look </a:t>
            </a:r>
            <a:r>
              <a:rPr lang="en-US" sz="1600" dirty="0">
                <a:latin typeface="Lucida Sans" panose="020B0602030504020204" pitchFamily="34" charset="0"/>
                <a:ea typeface="Allerta"/>
                <a:cs typeface="Allerta"/>
                <a:sym typeface="Allerta"/>
              </a:rPr>
              <a:t>for and make use of structure.</a:t>
            </a:r>
          </a:p>
        </p:txBody>
      </p:sp>
      <p:sp>
        <p:nvSpPr>
          <p:cNvPr id="214" name="Shape 214"/>
          <p:cNvSpPr txBox="1"/>
          <p:nvPr/>
        </p:nvSpPr>
        <p:spPr>
          <a:xfrm>
            <a:off x="468201" y="5379393"/>
            <a:ext cx="8095055" cy="882951"/>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lvl="0">
              <a:buSzPct val="25000"/>
            </a:pPr>
            <a:r>
              <a:rPr lang="en-US" sz="1600" dirty="0">
                <a:solidFill>
                  <a:srgbClr val="000000"/>
                </a:solidFill>
                <a:latin typeface="Lucida Sans" panose="020B0602030504020204" pitchFamily="34" charset="0"/>
                <a:ea typeface="Allerta"/>
                <a:cs typeface="Allerta"/>
                <a:sym typeface="Allerta"/>
              </a:rPr>
              <a:t>8.EE.C.8</a:t>
            </a:r>
            <a:r>
              <a:rPr lang="en-US" sz="1600" dirty="0">
                <a:latin typeface="Lucida Sans"/>
                <a:cs typeface="Lucida Sans"/>
              </a:rPr>
              <a:t>b. Solve systems of two linear equations in two variables algebraically, and estimate solutions by graphing the equations. Solve simple cases by inspection. </a:t>
            </a:r>
            <a:endParaRPr lang="en-US" sz="1600" dirty="0">
              <a:solidFill>
                <a:schemeClr val="dk1"/>
              </a:solidFill>
              <a:latin typeface="Lucida Sans"/>
              <a:ea typeface="Allerta"/>
              <a:cs typeface="Lucida Sans"/>
              <a:sym typeface="Allerta"/>
            </a:endParaRPr>
          </a:p>
        </p:txBody>
      </p:sp>
      <p:pic>
        <p:nvPicPr>
          <p:cNvPr id="7" name="Picture 6"/>
          <p:cNvPicPr>
            <a:picLocks noChangeAspect="1"/>
          </p:cNvPicPr>
          <p:nvPr/>
        </p:nvPicPr>
        <p:blipFill>
          <a:blip r:embed="rId3"/>
          <a:stretch>
            <a:fillRect/>
          </a:stretch>
        </p:blipFill>
        <p:spPr>
          <a:xfrm>
            <a:off x="292100" y="1473199"/>
            <a:ext cx="8355480" cy="3366677"/>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#10</a:t>
            </a:r>
          </a:p>
        </p:txBody>
      </p:sp>
      <p:sp>
        <p:nvSpPr>
          <p:cNvPr id="221" name="Shape 221"/>
          <p:cNvSpPr txBox="1">
            <a:spLocks noGrp="1"/>
          </p:cNvSpPr>
          <p:nvPr>
            <p:ph type="body" idx="4294967295"/>
          </p:nvPr>
        </p:nvSpPr>
        <p:spPr>
          <a:xfrm>
            <a:off x="373219" y="1469573"/>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written at the </a:t>
            </a:r>
            <a:r>
              <a:rPr lang="en-US" sz="2400" b="0" i="0" u="none" strike="noStrike" cap="none" dirty="0">
                <a:solidFill>
                  <a:srgbClr val="15A059"/>
                </a:solidFill>
                <a:latin typeface="Lucida Sans" panose="020B0602030504020204" pitchFamily="34" charset="0"/>
                <a:sym typeface="Allerta"/>
              </a:rPr>
              <a:t>cluster or domain level measure</a:t>
            </a:r>
            <a:r>
              <a:rPr lang="en-US" sz="2400" b="0"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2B9650"/>
                </a:solidFill>
                <a:latin typeface="Lucida Sans" panose="020B0602030504020204" pitchFamily="34" charset="0"/>
                <a:sym typeface="Allerta"/>
              </a:rPr>
              <a:t>key integration points </a:t>
            </a:r>
            <a:r>
              <a:rPr lang="en-US" sz="2400" b="0" i="0" u="none" strike="noStrike" cap="none" dirty="0">
                <a:solidFill>
                  <a:srgbClr val="3F3F39"/>
                </a:solidFill>
                <a:latin typeface="Lucida Sans" panose="020B0602030504020204" pitchFamily="34" charset="0"/>
                <a:sym typeface="Allerta"/>
              </a:rPr>
              <a:t>not necessarily articulated in individual standards but plausibly implied directly by what is written. </a:t>
            </a:r>
          </a:p>
        </p:txBody>
      </p:sp>
      <p:pic>
        <p:nvPicPr>
          <p:cNvPr id="222" name="Shape 222"/>
          <p:cNvPicPr preferRelativeResize="0"/>
          <p:nvPr/>
        </p:nvPicPr>
        <p:blipFill rotWithShape="1">
          <a:blip r:embed="rId3">
            <a:alphaModFix/>
          </a:blip>
          <a:srcRect/>
          <a:stretch/>
        </p:blipFill>
        <p:spPr>
          <a:xfrm>
            <a:off x="2528886" y="3521042"/>
            <a:ext cx="3171825" cy="2181226"/>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1" i="0" u="none" strike="noStrike" cap="none" dirty="0">
                <a:solidFill>
                  <a:srgbClr val="3F3F39"/>
                </a:solidFill>
                <a:latin typeface="Lucida Sans" panose="020B0602030504020204" pitchFamily="34" charset="0"/>
                <a:sym typeface="Allerta"/>
              </a:rPr>
              <a:t>CCSSO Section C: Align to Standards – Mathematics </a:t>
            </a:r>
          </a:p>
        </p:txBody>
      </p:sp>
      <p:sp>
        <p:nvSpPr>
          <p:cNvPr id="169" name="Shape 169"/>
          <p:cNvSpPr txBox="1">
            <a:spLocks noGrp="1"/>
          </p:cNvSpPr>
          <p:nvPr>
            <p:ph type="body" idx="1"/>
          </p:nvPr>
        </p:nvSpPr>
        <p:spPr>
          <a:xfrm>
            <a:off x="457200" y="1149530"/>
            <a:ext cx="8229600" cy="5251199"/>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spcAft>
                <a:spcPts val="0"/>
              </a:spcAft>
              <a:buClr>
                <a:schemeClr val="dk1"/>
              </a:buClr>
              <a:buSzPct val="25000"/>
              <a:buFont typeface="Arial"/>
              <a:buNone/>
            </a:pPr>
            <a:endParaRPr sz="2400" b="1" i="0" u="none" strike="noStrike" cap="none" dirty="0">
              <a:solidFill>
                <a:schemeClr val="dk1"/>
              </a:solidFill>
              <a:cs typeface="Allerta"/>
              <a:sym typeface="Allerta"/>
            </a:endParaRPr>
          </a:p>
          <a:p>
            <a:pPr marL="1933575" marR="0" lvl="0" indent="-1933575" algn="l" rtl="0">
              <a:lnSpc>
                <a:spcPct val="12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C.1:  </a:t>
            </a:r>
            <a:r>
              <a:rPr lang="en-US" sz="2400" b="0" i="0" u="none" strike="noStrike" cap="none" dirty="0">
                <a:solidFill>
                  <a:srgbClr val="3F3F39"/>
                </a:solidFill>
                <a:latin typeface="Lucida Sans" panose="020B0602030504020204" pitchFamily="34" charset="0"/>
                <a:sym typeface="Allerta"/>
              </a:rPr>
              <a:t>Focusing strongly on the content most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needed for success in later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mathematics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C.2:  </a:t>
            </a:r>
            <a:r>
              <a:rPr lang="en-US" sz="2400" b="0" i="0" u="none" strike="noStrike" cap="none" dirty="0">
                <a:solidFill>
                  <a:srgbClr val="3F3F39"/>
                </a:solidFill>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C.3:  </a:t>
            </a:r>
            <a:r>
              <a:rPr lang="en-US" sz="2400" b="0" i="0" u="none" strike="noStrike" cap="none" dirty="0">
                <a:solidFill>
                  <a:srgbClr val="3F3F39"/>
                </a:solidFill>
                <a:latin typeface="Lucida Sans" panose="020B0602030504020204" pitchFamily="34" charset="0"/>
                <a:sym typeface="Allerta"/>
              </a:rPr>
              <a:t>Connecting practice to content</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C.4:  </a:t>
            </a:r>
            <a:r>
              <a:rPr lang="en-US" sz="2400" b="0" i="0" u="none" strike="noStrike" cap="none" dirty="0">
                <a:solidFill>
                  <a:srgbClr val="3F3F39"/>
                </a:solidFill>
                <a:latin typeface="Lucida Sans" panose="020B0602030504020204" pitchFamily="34" charset="0"/>
                <a:sym typeface="Allerta"/>
              </a:rPr>
              <a:t>Requiring a range of cognitive demand</a:t>
            </a:r>
          </a:p>
          <a:p>
            <a:pPr marL="1933575" marR="0" lvl="0" indent="-1933575"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C.5:  </a:t>
            </a:r>
            <a:r>
              <a:rPr lang="en-US" sz="2400" b="0" i="0" u="none" strike="noStrike" cap="none" dirty="0">
                <a:solidFill>
                  <a:srgbClr val="3F3F39"/>
                </a:solidFill>
                <a:latin typeface="Lucida Sans" panose="020B0602030504020204" pitchFamily="34" charset="0"/>
                <a:sym typeface="Allerta"/>
              </a:rPr>
              <a:t>Ensuring high-quality items and a    </a:t>
            </a:r>
          </a:p>
          <a:p>
            <a:pPr marL="1933575" marR="0" lvl="0" indent="-1933575" algn="l" rtl="0">
              <a:lnSpc>
                <a:spcPct val="120000"/>
              </a:lnSpc>
              <a:spcBef>
                <a:spcPts val="48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idx="4294967295"/>
          </p:nvPr>
        </p:nvSpPr>
        <p:spPr>
          <a:xfrm>
            <a:off x="469900" y="274637"/>
            <a:ext cx="8378678" cy="130094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200" b="1" i="0" u="none" strike="noStrike" cap="none" dirty="0">
                <a:solidFill>
                  <a:srgbClr val="3F3F39"/>
                </a:solidFill>
                <a:latin typeface="Lucida Sans" panose="020B0602030504020204" pitchFamily="34" charset="0"/>
                <a:sym typeface="Allerta"/>
              </a:rPr>
              <a:t>Items written at the cluster or domain level measure key integration points not necessarily articulated in individual standards but plausibly implied directly by what is written. </a:t>
            </a:r>
          </a:p>
        </p:txBody>
      </p:sp>
      <p:sp>
        <p:nvSpPr>
          <p:cNvPr id="229" name="Shape 229"/>
          <p:cNvSpPr txBox="1"/>
          <p:nvPr/>
        </p:nvSpPr>
        <p:spPr>
          <a:xfrm>
            <a:off x="469899" y="5688699"/>
            <a:ext cx="5497763" cy="303027"/>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Lucida Sans" panose="020B0602030504020204" pitchFamily="34" charset="0"/>
                <a:ea typeface="Allerta"/>
                <a:cs typeface="Allerta"/>
                <a:sym typeface="Allerta"/>
              </a:rPr>
              <a:t>Primary Alignment: Expressions &amp; Equations Domain</a:t>
            </a:r>
          </a:p>
        </p:txBody>
      </p:sp>
      <p:pic>
        <p:nvPicPr>
          <p:cNvPr id="10" name="Picture 9"/>
          <p:cNvPicPr>
            <a:picLocks noChangeAspect="1"/>
          </p:cNvPicPr>
          <p:nvPr/>
        </p:nvPicPr>
        <p:blipFill>
          <a:blip r:embed="rId3"/>
          <a:stretch>
            <a:fillRect/>
          </a:stretch>
        </p:blipFill>
        <p:spPr>
          <a:xfrm>
            <a:off x="5632450" y="1644650"/>
            <a:ext cx="3263900" cy="3162300"/>
          </a:xfrm>
          <a:prstGeom prst="rect">
            <a:avLst/>
          </a:prstGeom>
        </p:spPr>
      </p:pic>
      <p:sp>
        <p:nvSpPr>
          <p:cNvPr id="11" name="TextBox 10"/>
          <p:cNvSpPr txBox="1"/>
          <p:nvPr/>
        </p:nvSpPr>
        <p:spPr>
          <a:xfrm>
            <a:off x="304801" y="2150533"/>
            <a:ext cx="5113866" cy="2308324"/>
          </a:xfrm>
          <a:prstGeom prst="rect">
            <a:avLst/>
          </a:prstGeom>
          <a:noFill/>
        </p:spPr>
        <p:txBody>
          <a:bodyPr wrap="square" rtlCol="0">
            <a:spAutoFit/>
          </a:bodyPr>
          <a:lstStyle/>
          <a:p>
            <a:r>
              <a:rPr lang="en-US" sz="1800" dirty="0"/>
              <a:t>Line </a:t>
            </a:r>
            <a:r>
              <a:rPr lang="en-US" sz="1800" i="1" dirty="0"/>
              <a:t>L</a:t>
            </a:r>
            <a:r>
              <a:rPr lang="en-US" sz="1800" dirty="0"/>
              <a:t> is shown on the coordinate plane. Use the Add Arrow tool to draw line M such that:</a:t>
            </a:r>
          </a:p>
          <a:p>
            <a:endParaRPr lang="en-US" sz="1800" dirty="0"/>
          </a:p>
          <a:p>
            <a:pPr marL="169863" indent="-169863">
              <a:buFont typeface="Arial"/>
              <a:buChar char="•"/>
            </a:pPr>
            <a:r>
              <a:rPr lang="en-US" sz="1800" dirty="0"/>
              <a:t>Line </a:t>
            </a:r>
            <a:r>
              <a:rPr lang="en-US" sz="1800" i="1" dirty="0"/>
              <a:t>L</a:t>
            </a:r>
            <a:r>
              <a:rPr lang="en-US" sz="1800" dirty="0"/>
              <a:t> and line</a:t>
            </a:r>
            <a:r>
              <a:rPr lang="en-US" sz="1800" i="1" dirty="0"/>
              <a:t> M </a:t>
            </a:r>
            <a:r>
              <a:rPr lang="en-US" sz="1800" dirty="0"/>
              <a:t>are graphs of a system of linear equations with a solution of (7, -2).</a:t>
            </a:r>
          </a:p>
          <a:p>
            <a:pPr marL="169863" indent="-169863">
              <a:buFont typeface="Arial"/>
              <a:buChar char="•"/>
            </a:pPr>
            <a:r>
              <a:rPr lang="en-US" sz="1800" dirty="0"/>
              <a:t>The slope of line</a:t>
            </a:r>
            <a:r>
              <a:rPr lang="en-US" sz="1800" i="1" dirty="0"/>
              <a:t> M </a:t>
            </a:r>
            <a:r>
              <a:rPr lang="en-US" sz="1800" dirty="0"/>
              <a:t>is greater than -1 and less than 0.</a:t>
            </a:r>
          </a:p>
          <a:p>
            <a:pPr marL="169863" indent="-169863">
              <a:buFont typeface="Arial"/>
              <a:buChar char="•"/>
            </a:pPr>
            <a:r>
              <a:rPr lang="en-US" sz="1800" dirty="0"/>
              <a:t>The </a:t>
            </a:r>
            <a:r>
              <a:rPr lang="en-US" sz="1800" i="1" dirty="0" err="1"/>
              <a:t>y</a:t>
            </a:r>
            <a:r>
              <a:rPr lang="en-US" sz="1800" dirty="0"/>
              <a:t>-intercept of line </a:t>
            </a:r>
            <a:r>
              <a:rPr lang="en-US" sz="1800" i="1" dirty="0"/>
              <a:t>M</a:t>
            </a:r>
            <a:r>
              <a:rPr lang="en-US" sz="1800" dirty="0"/>
              <a:t> is positive.</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4975416"/>
              </p:ext>
            </p:extLst>
          </p:nvPr>
        </p:nvGraphicFramePr>
        <p:xfrm>
          <a:off x="247650" y="15240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a:t>
                      </a:r>
                      <a:r>
                        <a:rPr lang="en-US" sz="1400" b="1">
                          <a:latin typeface="Lucida Sans" panose="020B0602030504020204" pitchFamily="34" charset="0"/>
                        </a:rPr>
                        <a:t>content standard </a:t>
                      </a:r>
                      <a:r>
                        <a:rPr lang="en-US" sz="1400" b="1" dirty="0">
                          <a:latin typeface="Lucida Sans" panose="020B0602030504020204" pitchFamily="34" charset="0"/>
                        </a:rPr>
                        <a:t>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p:nvPr/>
        </p:nvSpPr>
        <p:spPr>
          <a:xfrm>
            <a:off x="1229599" y="2586936"/>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4" name="Shape 414"/>
          <p:cNvSpPr txBox="1"/>
          <p:nvPr/>
        </p:nvSpPr>
        <p:spPr>
          <a:xfrm>
            <a:off x="1229599" y="3071768"/>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5" name="Shape 415"/>
          <p:cNvSpPr txBox="1">
            <a:spLocks noGrp="1"/>
          </p:cNvSpPr>
          <p:nvPr>
            <p:ph type="title"/>
          </p:nvPr>
        </p:nvSpPr>
        <p:spPr>
          <a:xfrm>
            <a:off x="219318"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dirty="0">
                <a:solidFill>
                  <a:schemeClr val="dk1"/>
                </a:solidFill>
                <a:cs typeface="Allerta"/>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196" y="491068"/>
            <a:ext cx="8754534" cy="4769814"/>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2290452"/>
              </p:ext>
            </p:extLst>
          </p:nvPr>
        </p:nvGraphicFramePr>
        <p:xfrm>
          <a:off x="247650" y="17145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429208" y="274637"/>
            <a:ext cx="7800391"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a:t>
            </a:r>
          </a:p>
        </p:txBody>
      </p:sp>
      <p:sp>
        <p:nvSpPr>
          <p:cNvPr id="188" name="Shape 18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Most items aligned to standards in </a:t>
            </a:r>
            <a:r>
              <a:rPr lang="en-US" sz="2400" b="0" i="0" u="none" strike="noStrike" cap="none" dirty="0">
                <a:solidFill>
                  <a:schemeClr val="dk2"/>
                </a:solidFill>
                <a:latin typeface="Lucida Sans" panose="020B0602030504020204" pitchFamily="34" charset="0"/>
                <a:sym typeface="Allerta"/>
              </a:rPr>
              <a:t>supporting</a:t>
            </a:r>
          </a:p>
          <a:p>
            <a:pPr marL="342900" marR="0" lvl="0" indent="-190500" algn="l" rtl="0">
              <a:lnSpc>
                <a:spcPct val="100000"/>
              </a:lnSpc>
              <a:spcBef>
                <a:spcPts val="48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clusters </a:t>
            </a:r>
            <a:r>
              <a:rPr lang="en-US" sz="2400" b="0" i="0" u="none" strike="noStrike" cap="none" dirty="0">
                <a:solidFill>
                  <a:schemeClr val="accent2"/>
                </a:solidFill>
                <a:latin typeface="Lucida Sans" panose="020B0602030504020204" pitchFamily="34" charset="0"/>
                <a:sym typeface="Allerta"/>
              </a:rPr>
              <a:t>connect to the major work </a:t>
            </a:r>
            <a:r>
              <a:rPr lang="en-US" sz="2400" b="0" i="0" u="none" strike="noStrike" cap="none" dirty="0">
                <a:solidFill>
                  <a:srgbClr val="3F3F39"/>
                </a:solidFill>
                <a:latin typeface="Lucida Sans" panose="020B0602030504020204" pitchFamily="34" charset="0"/>
                <a:sym typeface="Allerta"/>
              </a:rPr>
              <a:t>of the grade.</a:t>
            </a:r>
          </a:p>
          <a:p>
            <a:pPr marL="0" marR="0" lvl="0" indent="0" algn="ctr"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189" name="Shape 189"/>
          <p:cNvPicPr preferRelativeResize="0"/>
          <p:nvPr/>
        </p:nvPicPr>
        <p:blipFill rotWithShape="1">
          <a:blip r:embed="rId3">
            <a:alphaModFix/>
          </a:blip>
          <a:srcRect/>
          <a:stretch/>
        </p:blipFill>
        <p:spPr>
          <a:xfrm>
            <a:off x="2757778" y="3129901"/>
            <a:ext cx="3143249" cy="2857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501183" y="269690"/>
            <a:ext cx="8229600" cy="72911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000" b="1" i="0" u="none" strike="noStrike" cap="none" dirty="0">
                <a:solidFill>
                  <a:srgbClr val="3F3F39"/>
                </a:solidFill>
                <a:latin typeface="Lucida Sans" panose="020B0602030504020204" pitchFamily="34" charset="0"/>
                <a:ea typeface="Allerta"/>
                <a:cs typeface="Allerta"/>
                <a:sym typeface="Allerta"/>
              </a:rPr>
              <a:t>Most items aligned to standards in supporting clusters connect to the major work of the grade.</a:t>
            </a:r>
          </a:p>
        </p:txBody>
      </p:sp>
      <p:sp>
        <p:nvSpPr>
          <p:cNvPr id="196" name="Shape 196"/>
          <p:cNvSpPr txBox="1"/>
          <p:nvPr/>
        </p:nvSpPr>
        <p:spPr>
          <a:xfrm>
            <a:off x="6079067" y="2295195"/>
            <a:ext cx="2702517" cy="1819605"/>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0" i="0" u="none" strike="noStrike" cap="none" dirty="0">
                <a:solidFill>
                  <a:srgbClr val="000000"/>
                </a:solidFill>
                <a:latin typeface="Lucida Sans" panose="020B0602030504020204" pitchFamily="34" charset="0"/>
                <a:ea typeface="Allerta"/>
                <a:cs typeface="Allerta"/>
                <a:sym typeface="Allerta"/>
              </a:rPr>
              <a:t>8.SP.A.3 Use the equation of a linear model to solve problems in the context of bivariate measurement data, interpreting the slope </a:t>
            </a:r>
            <a:r>
              <a:rPr lang="en-US" sz="1600" dirty="0">
                <a:latin typeface="Lucida Sans" panose="020B0602030504020204" pitchFamily="34" charset="0"/>
                <a:ea typeface="Allerta"/>
                <a:cs typeface="Allerta"/>
                <a:sym typeface="Allerta"/>
              </a:rPr>
              <a:t>and intercept.</a:t>
            </a:r>
            <a:endParaRPr lang="en-US" sz="1600" b="0" i="0" u="none" strike="noStrike" cap="none" dirty="0">
              <a:solidFill>
                <a:srgbClr val="000000"/>
              </a:solidFill>
              <a:latin typeface="Lucida Sans" panose="020B0602030504020204" pitchFamily="34" charset="0"/>
              <a:ea typeface="Allerta"/>
              <a:cs typeface="Allerta"/>
              <a:sym typeface="Allerta"/>
            </a:endParaRPr>
          </a:p>
        </p:txBody>
      </p:sp>
      <p:pic>
        <p:nvPicPr>
          <p:cNvPr id="7" name="Picture 6"/>
          <p:cNvPicPr>
            <a:picLocks noChangeAspect="1"/>
          </p:cNvPicPr>
          <p:nvPr/>
        </p:nvPicPr>
        <p:blipFill>
          <a:blip r:embed="rId3"/>
          <a:stretch>
            <a:fillRect/>
          </a:stretch>
        </p:blipFill>
        <p:spPr>
          <a:xfrm>
            <a:off x="361950" y="1255184"/>
            <a:ext cx="5168900" cy="43815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idx="4294967295"/>
          </p:nvPr>
        </p:nvSpPr>
        <p:spPr>
          <a:xfrm>
            <a:off x="28416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#2</a:t>
            </a:r>
          </a:p>
        </p:txBody>
      </p:sp>
      <p:sp>
        <p:nvSpPr>
          <p:cNvPr id="237" name="Shape 237"/>
          <p:cNvSpPr txBox="1">
            <a:spLocks noGrp="1"/>
          </p:cNvSpPr>
          <p:nvPr>
            <p:ph type="body" idx="4294967295"/>
          </p:nvPr>
        </p:nvSpPr>
        <p:spPr>
          <a:xfrm>
            <a:off x="167948" y="1600200"/>
            <a:ext cx="8797925"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are designed to address the </a:t>
            </a:r>
            <a:r>
              <a:rPr lang="en-US" sz="2400" b="0" i="0" u="none" strike="noStrike" cap="none" dirty="0">
                <a:solidFill>
                  <a:srgbClr val="15A059"/>
                </a:solidFill>
                <a:latin typeface="Lucida Sans" panose="020B0602030504020204" pitchFamily="34" charset="0"/>
                <a:sym typeface="Allerta"/>
              </a:rPr>
              <a:t>aspect(s) of </a:t>
            </a:r>
            <a:r>
              <a:rPr lang="en-US" sz="2400" b="0" i="0" u="none" strike="noStrike" cap="none" dirty="0">
                <a:solidFill>
                  <a:srgbClr val="2B9650"/>
                </a:solidFill>
                <a:latin typeface="Lucida Sans" panose="020B0602030504020204" pitchFamily="34" charset="0"/>
                <a:sym typeface="Allerta"/>
              </a:rPr>
              <a:t>rigor</a:t>
            </a: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(conceptual understanding, procedural skill, and application) evident in the language of the content standards.</a:t>
            </a:r>
          </a:p>
        </p:txBody>
      </p:sp>
      <p:pic>
        <p:nvPicPr>
          <p:cNvPr id="238" name="Shape 238"/>
          <p:cNvPicPr preferRelativeResize="0"/>
          <p:nvPr/>
        </p:nvPicPr>
        <p:blipFill rotWithShape="1">
          <a:blip r:embed="rId3">
            <a:alphaModFix/>
          </a:blip>
          <a:srcRect l="30638" t="40633" r="24469" b="16263"/>
          <a:stretch/>
        </p:blipFill>
        <p:spPr>
          <a:xfrm>
            <a:off x="2074227" y="3550292"/>
            <a:ext cx="4310742" cy="232707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409432" y="306845"/>
            <a:ext cx="8734567"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aspect(s) of rigor (</a:t>
            </a:r>
            <a:r>
              <a:rPr lang="en-US" sz="2000" b="1" i="0" u="none" strike="noStrike" cap="none" dirty="0">
                <a:solidFill>
                  <a:srgbClr val="2B9650"/>
                </a:solidFill>
                <a:latin typeface="Lucida Sans" panose="020B0602030504020204" pitchFamily="34" charset="0"/>
                <a:sym typeface="Allerta"/>
              </a:rPr>
              <a:t>conceptual understanding</a:t>
            </a:r>
            <a:r>
              <a:rPr lang="en-US" sz="2000" b="1" i="0" u="none" strike="noStrike" cap="none" dirty="0">
                <a:solidFill>
                  <a:srgbClr val="3F3F39"/>
                </a:solidFill>
                <a:latin typeface="Lucida Sans" panose="020B0602030504020204" pitchFamily="34" charset="0"/>
                <a:sym typeface="Allerta"/>
              </a:rPr>
              <a:t>, procedural skill, and application) evident in the language of the content standards.</a:t>
            </a:r>
          </a:p>
        </p:txBody>
      </p:sp>
      <p:sp>
        <p:nvSpPr>
          <p:cNvPr id="245" name="Shape 245"/>
          <p:cNvSpPr txBox="1"/>
          <p:nvPr/>
        </p:nvSpPr>
        <p:spPr>
          <a:xfrm>
            <a:off x="425007" y="5251439"/>
            <a:ext cx="8397261" cy="929226"/>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lvl="0">
              <a:buSzPct val="25000"/>
            </a:pPr>
            <a:r>
              <a:rPr lang="en-US" sz="1800" dirty="0">
                <a:solidFill>
                  <a:schemeClr val="dk1"/>
                </a:solidFill>
                <a:latin typeface="Arial"/>
                <a:ea typeface="Arial"/>
                <a:cs typeface="Arial"/>
                <a:sym typeface="Arial"/>
              </a:rPr>
              <a:t> </a:t>
            </a:r>
            <a:r>
              <a:rPr lang="en-US" sz="1800" dirty="0">
                <a:solidFill>
                  <a:schemeClr val="dk1"/>
                </a:solidFill>
                <a:latin typeface="Lucida Sans" panose="020B0602030504020204" pitchFamily="34" charset="0"/>
                <a:ea typeface="Allerta"/>
                <a:cs typeface="Allerta"/>
                <a:sym typeface="Allerta"/>
              </a:rPr>
              <a:t>8.EE.C.8a. </a:t>
            </a:r>
            <a:r>
              <a:rPr lang="en-US" sz="1800" dirty="0">
                <a:solidFill>
                  <a:schemeClr val="dk1"/>
                </a:solidFill>
                <a:latin typeface="Lucida Sans"/>
                <a:ea typeface="Allerta"/>
                <a:cs typeface="Lucida Sans"/>
                <a:sym typeface="Allerta"/>
              </a:rPr>
              <a:t>U</a:t>
            </a:r>
            <a:r>
              <a:rPr lang="en-US" sz="1800" dirty="0">
                <a:latin typeface="Lucida Sans"/>
                <a:cs typeface="Lucida Sans"/>
              </a:rPr>
              <a:t>nderstand that solutions to a system of two linear equations in two variables correspond to points of intersection of their graphs, because points of intersection satisfy both equations simultaneously. </a:t>
            </a:r>
            <a:endParaRPr lang="en-US" sz="1800" dirty="0">
              <a:solidFill>
                <a:schemeClr val="dk1"/>
              </a:solidFill>
              <a:latin typeface="Lucida Sans"/>
              <a:ea typeface="Arial"/>
              <a:cs typeface="Lucida Sans"/>
              <a:sym typeface="Arial"/>
            </a:endParaRPr>
          </a:p>
        </p:txBody>
      </p:sp>
      <p:pic>
        <p:nvPicPr>
          <p:cNvPr id="4" name="Picture 3"/>
          <p:cNvPicPr>
            <a:picLocks noChangeAspect="1"/>
          </p:cNvPicPr>
          <p:nvPr/>
        </p:nvPicPr>
        <p:blipFill>
          <a:blip r:embed="rId3"/>
          <a:stretch>
            <a:fillRect/>
          </a:stretch>
        </p:blipFill>
        <p:spPr>
          <a:xfrm>
            <a:off x="232503" y="1858628"/>
            <a:ext cx="8615716" cy="1895225"/>
          </a:xfrm>
          <a:prstGeom prst="rect">
            <a:avLst/>
          </a:prstGeom>
        </p:spPr>
      </p:pic>
    </p:spTree>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6516</Words>
  <Application>Microsoft Office PowerPoint</Application>
  <PresentationFormat>On-screen Show (4:3)</PresentationFormat>
  <Paragraphs>292</Paragraphs>
  <Slides>32</Slides>
  <Notes>32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32</vt:i4>
      </vt:variant>
    </vt:vector>
  </HeadingPairs>
  <TitlesOfParts>
    <vt:vector size="49" baseType="lpstr">
      <vt:lpstr>Allerta</vt:lpstr>
      <vt:lpstr>Arial</vt:lpstr>
      <vt:lpstr>Calibri</vt:lpstr>
      <vt:lpstr>Lucida Sans</vt:lpstr>
      <vt:lpstr>SAP ATC PPT Template revised</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1_Office Theme</vt:lpstr>
      <vt:lpstr>7_SAP ATC PPT Template revised</vt:lpstr>
      <vt:lpstr>8_SAP ATC PPT Template revised</vt:lpstr>
      <vt:lpstr>9_SAP ATC PPT Template revised</vt:lpstr>
      <vt:lpstr>10_SAP ATC PPT Template revised</vt:lpstr>
      <vt:lpstr>11_SAP ATC PPT Template revised</vt:lpstr>
      <vt:lpstr>Grade 8: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content limits articulated in the standards. </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 </vt:lpstr>
      <vt:lpstr>Alignment Principle #6</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6:  Alignment to Mathematics  Grade-Level Standards</dc:title>
  <dc:creator>Katie</dc:creator>
  <cp:lastModifiedBy>Pascale Joseph</cp:lastModifiedBy>
  <cp:revision>87</cp:revision>
  <dcterms:created xsi:type="dcterms:W3CDTF">2016-03-21T18:05:52Z</dcterms:created>
  <dcterms:modified xsi:type="dcterms:W3CDTF">2020-01-23T20:00:04Z</dcterms:modified>
</cp:coreProperties>
</file>